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4392" autoAdjust="0"/>
  </p:normalViewPr>
  <p:slideViewPr>
    <p:cSldViewPr snapToGrid="0" snapToObjects="1">
      <p:cViewPr>
        <p:scale>
          <a:sx n="75" d="100"/>
          <a:sy n="75" d="100"/>
        </p:scale>
        <p:origin x="642"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978B7F-7BBF-475E-856D-F36D97063E2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d-ID"/>
        </a:p>
      </dgm:t>
    </dgm:pt>
    <dgm:pt modelId="{1A1B851E-5613-43DA-9846-F361C63B7778}">
      <dgm:prSet phldrT="[Teks]"/>
      <dgm:spPr/>
      <dgm:t>
        <a:bodyPr/>
        <a:lstStyle/>
        <a:p>
          <a:r>
            <a:rPr lang="id-ID" dirty="0"/>
            <a:t>Api </a:t>
          </a:r>
          <a:r>
            <a:rPr lang="id-ID" dirty="0" err="1"/>
            <a:t>Call</a:t>
          </a:r>
          <a:endParaRPr lang="id-ID" dirty="0"/>
        </a:p>
      </dgm:t>
    </dgm:pt>
    <dgm:pt modelId="{71E572A9-400A-499F-864D-7C1FE0F6C42C}" type="parTrans" cxnId="{C2F3E921-C9B8-40E8-87B2-C01554F38705}">
      <dgm:prSet/>
      <dgm:spPr/>
      <dgm:t>
        <a:bodyPr/>
        <a:lstStyle/>
        <a:p>
          <a:endParaRPr lang="id-ID"/>
        </a:p>
      </dgm:t>
    </dgm:pt>
    <dgm:pt modelId="{B2DA7C80-3234-462A-8A07-9B53F52B6152}" type="sibTrans" cxnId="{C2F3E921-C9B8-40E8-87B2-C01554F38705}">
      <dgm:prSet/>
      <dgm:spPr/>
      <dgm:t>
        <a:bodyPr/>
        <a:lstStyle/>
        <a:p>
          <a:endParaRPr lang="id-ID"/>
        </a:p>
      </dgm:t>
    </dgm:pt>
    <dgm:pt modelId="{97B1BCCB-5FFB-4CCD-89DB-F93CA79A4F39}">
      <dgm:prSet phldrT="[Teks]"/>
      <dgm:spPr/>
      <dgm:t>
        <a:bodyPr/>
        <a:lstStyle/>
        <a:p>
          <a:r>
            <a:rPr lang="id-ID" dirty="0" err="1"/>
            <a:t>Filtering</a:t>
          </a:r>
          <a:r>
            <a:rPr lang="id-ID" dirty="0"/>
            <a:t> Data </a:t>
          </a:r>
        </a:p>
      </dgm:t>
    </dgm:pt>
    <dgm:pt modelId="{86D39E64-F1E1-4A4F-B092-D01A28AFD31C}" type="parTrans" cxnId="{A8168B35-8D7C-4003-B882-68B3E1FF03ED}">
      <dgm:prSet/>
      <dgm:spPr/>
      <dgm:t>
        <a:bodyPr/>
        <a:lstStyle/>
        <a:p>
          <a:endParaRPr lang="id-ID"/>
        </a:p>
      </dgm:t>
    </dgm:pt>
    <dgm:pt modelId="{48C30EB7-5EC5-4BDF-8052-FC8B922D59B6}" type="sibTrans" cxnId="{A8168B35-8D7C-4003-B882-68B3E1FF03ED}">
      <dgm:prSet/>
      <dgm:spPr/>
      <dgm:t>
        <a:bodyPr/>
        <a:lstStyle/>
        <a:p>
          <a:endParaRPr lang="id-ID"/>
        </a:p>
      </dgm:t>
    </dgm:pt>
    <dgm:pt modelId="{AA0B9E0A-5695-4658-9469-76103019FD13}">
      <dgm:prSet phldrT="[Teks]"/>
      <dgm:spPr/>
      <dgm:t>
        <a:bodyPr/>
        <a:lstStyle/>
        <a:p>
          <a:r>
            <a:rPr lang="id-ID" dirty="0" err="1"/>
            <a:t>Handle</a:t>
          </a:r>
          <a:r>
            <a:rPr lang="id-ID" dirty="0"/>
            <a:t> </a:t>
          </a:r>
          <a:r>
            <a:rPr lang="id-ID" dirty="0" err="1"/>
            <a:t>Missing</a:t>
          </a:r>
          <a:r>
            <a:rPr lang="id-ID" dirty="0"/>
            <a:t> </a:t>
          </a:r>
          <a:r>
            <a:rPr lang="id-ID" dirty="0" err="1"/>
            <a:t>Value</a:t>
          </a:r>
          <a:endParaRPr lang="id-ID" dirty="0"/>
        </a:p>
      </dgm:t>
    </dgm:pt>
    <dgm:pt modelId="{CE749A8E-C16A-4382-B3FB-808C8DE5345C}" type="parTrans" cxnId="{900C9F26-78D7-4CD5-A81F-48DA6EE49D12}">
      <dgm:prSet/>
      <dgm:spPr/>
      <dgm:t>
        <a:bodyPr/>
        <a:lstStyle/>
        <a:p>
          <a:endParaRPr lang="id-ID"/>
        </a:p>
      </dgm:t>
    </dgm:pt>
    <dgm:pt modelId="{D373D668-EFC4-4FC9-80D0-863364F91D95}" type="sibTrans" cxnId="{900C9F26-78D7-4CD5-A81F-48DA6EE49D12}">
      <dgm:prSet/>
      <dgm:spPr/>
      <dgm:t>
        <a:bodyPr/>
        <a:lstStyle/>
        <a:p>
          <a:endParaRPr lang="id-ID"/>
        </a:p>
      </dgm:t>
    </dgm:pt>
    <dgm:pt modelId="{061E1229-915E-45CC-8A04-691BF009EF0E}" type="pres">
      <dgm:prSet presAssocID="{7C978B7F-7BBF-475E-856D-F36D97063E24}" presName="rootnode" presStyleCnt="0">
        <dgm:presLayoutVars>
          <dgm:chMax/>
          <dgm:chPref/>
          <dgm:dir/>
          <dgm:animLvl val="lvl"/>
        </dgm:presLayoutVars>
      </dgm:prSet>
      <dgm:spPr/>
    </dgm:pt>
    <dgm:pt modelId="{BC9AB0C7-3842-4572-A0AE-2B8D46658847}" type="pres">
      <dgm:prSet presAssocID="{1A1B851E-5613-43DA-9846-F361C63B7778}" presName="composite" presStyleCnt="0"/>
      <dgm:spPr/>
    </dgm:pt>
    <dgm:pt modelId="{9BBDD022-60CB-4CE3-895B-901C444217B7}" type="pres">
      <dgm:prSet presAssocID="{1A1B851E-5613-43DA-9846-F361C63B7778}" presName="bentUpArrow1" presStyleLbl="alignImgPlace1" presStyleIdx="0" presStyleCnt="2"/>
      <dgm:spPr/>
    </dgm:pt>
    <dgm:pt modelId="{A6948F7D-A78E-4035-8F79-1DC372A90BDC}" type="pres">
      <dgm:prSet presAssocID="{1A1B851E-5613-43DA-9846-F361C63B7778}" presName="ParentText" presStyleLbl="node1" presStyleIdx="0" presStyleCnt="3">
        <dgm:presLayoutVars>
          <dgm:chMax val="1"/>
          <dgm:chPref val="1"/>
          <dgm:bulletEnabled val="1"/>
        </dgm:presLayoutVars>
      </dgm:prSet>
      <dgm:spPr/>
    </dgm:pt>
    <dgm:pt modelId="{B873C5B4-63DF-4D86-B2AB-7B99C87F256A}" type="pres">
      <dgm:prSet presAssocID="{1A1B851E-5613-43DA-9846-F361C63B7778}" presName="ChildText" presStyleLbl="revTx" presStyleIdx="0" presStyleCnt="2">
        <dgm:presLayoutVars>
          <dgm:chMax val="0"/>
          <dgm:chPref val="0"/>
          <dgm:bulletEnabled val="1"/>
        </dgm:presLayoutVars>
      </dgm:prSet>
      <dgm:spPr/>
    </dgm:pt>
    <dgm:pt modelId="{3781432D-759F-4F20-BA08-8F498CD652FC}" type="pres">
      <dgm:prSet presAssocID="{B2DA7C80-3234-462A-8A07-9B53F52B6152}" presName="sibTrans" presStyleCnt="0"/>
      <dgm:spPr/>
    </dgm:pt>
    <dgm:pt modelId="{5EE128F3-2865-4452-9B34-47FC05127B73}" type="pres">
      <dgm:prSet presAssocID="{97B1BCCB-5FFB-4CCD-89DB-F93CA79A4F39}" presName="composite" presStyleCnt="0"/>
      <dgm:spPr/>
    </dgm:pt>
    <dgm:pt modelId="{05A71A8C-1A85-4EB7-8499-8A51B801B47F}" type="pres">
      <dgm:prSet presAssocID="{97B1BCCB-5FFB-4CCD-89DB-F93CA79A4F39}" presName="bentUpArrow1" presStyleLbl="alignImgPlace1" presStyleIdx="1" presStyleCnt="2"/>
      <dgm:spPr/>
    </dgm:pt>
    <dgm:pt modelId="{E3D02043-E5BA-4439-B3D9-0E93FC17F52E}" type="pres">
      <dgm:prSet presAssocID="{97B1BCCB-5FFB-4CCD-89DB-F93CA79A4F39}" presName="ParentText" presStyleLbl="node1" presStyleIdx="1" presStyleCnt="3">
        <dgm:presLayoutVars>
          <dgm:chMax val="1"/>
          <dgm:chPref val="1"/>
          <dgm:bulletEnabled val="1"/>
        </dgm:presLayoutVars>
      </dgm:prSet>
      <dgm:spPr/>
    </dgm:pt>
    <dgm:pt modelId="{C36EFDC3-1CA2-4B6F-B130-7B1230F7A861}" type="pres">
      <dgm:prSet presAssocID="{97B1BCCB-5FFB-4CCD-89DB-F93CA79A4F39}" presName="ChildText" presStyleLbl="revTx" presStyleIdx="1" presStyleCnt="2">
        <dgm:presLayoutVars>
          <dgm:chMax val="0"/>
          <dgm:chPref val="0"/>
          <dgm:bulletEnabled val="1"/>
        </dgm:presLayoutVars>
      </dgm:prSet>
      <dgm:spPr/>
    </dgm:pt>
    <dgm:pt modelId="{C966816C-A66D-47FB-928B-4A1D6A203C81}" type="pres">
      <dgm:prSet presAssocID="{48C30EB7-5EC5-4BDF-8052-FC8B922D59B6}" presName="sibTrans" presStyleCnt="0"/>
      <dgm:spPr/>
    </dgm:pt>
    <dgm:pt modelId="{F239CCEB-C506-4FF0-8C08-52782FFECD8D}" type="pres">
      <dgm:prSet presAssocID="{AA0B9E0A-5695-4658-9469-76103019FD13}" presName="composite" presStyleCnt="0"/>
      <dgm:spPr/>
    </dgm:pt>
    <dgm:pt modelId="{D561A717-EFA9-4E6B-BDC5-D10A06A01AB0}" type="pres">
      <dgm:prSet presAssocID="{AA0B9E0A-5695-4658-9469-76103019FD13}" presName="ParentText" presStyleLbl="node1" presStyleIdx="2" presStyleCnt="3">
        <dgm:presLayoutVars>
          <dgm:chMax val="1"/>
          <dgm:chPref val="1"/>
          <dgm:bulletEnabled val="1"/>
        </dgm:presLayoutVars>
      </dgm:prSet>
      <dgm:spPr/>
    </dgm:pt>
  </dgm:ptLst>
  <dgm:cxnLst>
    <dgm:cxn modelId="{C2F3E921-C9B8-40E8-87B2-C01554F38705}" srcId="{7C978B7F-7BBF-475E-856D-F36D97063E24}" destId="{1A1B851E-5613-43DA-9846-F361C63B7778}" srcOrd="0" destOrd="0" parTransId="{71E572A9-400A-499F-864D-7C1FE0F6C42C}" sibTransId="{B2DA7C80-3234-462A-8A07-9B53F52B6152}"/>
    <dgm:cxn modelId="{900C9F26-78D7-4CD5-A81F-48DA6EE49D12}" srcId="{7C978B7F-7BBF-475E-856D-F36D97063E24}" destId="{AA0B9E0A-5695-4658-9469-76103019FD13}" srcOrd="2" destOrd="0" parTransId="{CE749A8E-C16A-4382-B3FB-808C8DE5345C}" sibTransId="{D373D668-EFC4-4FC9-80D0-863364F91D95}"/>
    <dgm:cxn modelId="{A8168B35-8D7C-4003-B882-68B3E1FF03ED}" srcId="{7C978B7F-7BBF-475E-856D-F36D97063E24}" destId="{97B1BCCB-5FFB-4CCD-89DB-F93CA79A4F39}" srcOrd="1" destOrd="0" parTransId="{86D39E64-F1E1-4A4F-B092-D01A28AFD31C}" sibTransId="{48C30EB7-5EC5-4BDF-8052-FC8B922D59B6}"/>
    <dgm:cxn modelId="{DB027D3A-F9FC-43AE-97DE-DDF02547AFE1}" type="presOf" srcId="{7C978B7F-7BBF-475E-856D-F36D97063E24}" destId="{061E1229-915E-45CC-8A04-691BF009EF0E}" srcOrd="0" destOrd="0" presId="urn:microsoft.com/office/officeart/2005/8/layout/StepDownProcess"/>
    <dgm:cxn modelId="{73D0B892-D50E-4D71-A8E5-3AE4AC8EF67C}" type="presOf" srcId="{97B1BCCB-5FFB-4CCD-89DB-F93CA79A4F39}" destId="{E3D02043-E5BA-4439-B3D9-0E93FC17F52E}" srcOrd="0" destOrd="0" presId="urn:microsoft.com/office/officeart/2005/8/layout/StepDownProcess"/>
    <dgm:cxn modelId="{49D4F19F-0F61-49B8-9714-2F530CE0F3BD}" type="presOf" srcId="{1A1B851E-5613-43DA-9846-F361C63B7778}" destId="{A6948F7D-A78E-4035-8F79-1DC372A90BDC}" srcOrd="0" destOrd="0" presId="urn:microsoft.com/office/officeart/2005/8/layout/StepDownProcess"/>
    <dgm:cxn modelId="{12C837B8-F843-4E45-BA85-2F899B93F37C}" type="presOf" srcId="{AA0B9E0A-5695-4658-9469-76103019FD13}" destId="{D561A717-EFA9-4E6B-BDC5-D10A06A01AB0}" srcOrd="0" destOrd="0" presId="urn:microsoft.com/office/officeart/2005/8/layout/StepDownProcess"/>
    <dgm:cxn modelId="{2069BC6E-6CF6-4E17-88DB-58FBAC7532AB}" type="presParOf" srcId="{061E1229-915E-45CC-8A04-691BF009EF0E}" destId="{BC9AB0C7-3842-4572-A0AE-2B8D46658847}" srcOrd="0" destOrd="0" presId="urn:microsoft.com/office/officeart/2005/8/layout/StepDownProcess"/>
    <dgm:cxn modelId="{E997763F-9A46-4ED9-A6BB-E95361231AAF}" type="presParOf" srcId="{BC9AB0C7-3842-4572-A0AE-2B8D46658847}" destId="{9BBDD022-60CB-4CE3-895B-901C444217B7}" srcOrd="0" destOrd="0" presId="urn:microsoft.com/office/officeart/2005/8/layout/StepDownProcess"/>
    <dgm:cxn modelId="{6C8F1217-06FB-480E-9400-474021E3BEA7}" type="presParOf" srcId="{BC9AB0C7-3842-4572-A0AE-2B8D46658847}" destId="{A6948F7D-A78E-4035-8F79-1DC372A90BDC}" srcOrd="1" destOrd="0" presId="urn:microsoft.com/office/officeart/2005/8/layout/StepDownProcess"/>
    <dgm:cxn modelId="{872AB369-B3AB-46EC-8E30-2CFB1E61B623}" type="presParOf" srcId="{BC9AB0C7-3842-4572-A0AE-2B8D46658847}" destId="{B873C5B4-63DF-4D86-B2AB-7B99C87F256A}" srcOrd="2" destOrd="0" presId="urn:microsoft.com/office/officeart/2005/8/layout/StepDownProcess"/>
    <dgm:cxn modelId="{4BBF8BE4-73E1-4CE9-A1A3-9EFA91C1F858}" type="presParOf" srcId="{061E1229-915E-45CC-8A04-691BF009EF0E}" destId="{3781432D-759F-4F20-BA08-8F498CD652FC}" srcOrd="1" destOrd="0" presId="urn:microsoft.com/office/officeart/2005/8/layout/StepDownProcess"/>
    <dgm:cxn modelId="{0C8BC2FE-0310-40E3-BEBC-53D636D237F8}" type="presParOf" srcId="{061E1229-915E-45CC-8A04-691BF009EF0E}" destId="{5EE128F3-2865-4452-9B34-47FC05127B73}" srcOrd="2" destOrd="0" presId="urn:microsoft.com/office/officeart/2005/8/layout/StepDownProcess"/>
    <dgm:cxn modelId="{7C67C9BC-5D66-4CA4-A7FE-C08DC08D0313}" type="presParOf" srcId="{5EE128F3-2865-4452-9B34-47FC05127B73}" destId="{05A71A8C-1A85-4EB7-8499-8A51B801B47F}" srcOrd="0" destOrd="0" presId="urn:microsoft.com/office/officeart/2005/8/layout/StepDownProcess"/>
    <dgm:cxn modelId="{6D6CACBF-CAA3-4D6A-A4D2-998F8008DE51}" type="presParOf" srcId="{5EE128F3-2865-4452-9B34-47FC05127B73}" destId="{E3D02043-E5BA-4439-B3D9-0E93FC17F52E}" srcOrd="1" destOrd="0" presId="urn:microsoft.com/office/officeart/2005/8/layout/StepDownProcess"/>
    <dgm:cxn modelId="{3F2BA24F-7128-4EF4-A3F4-95DD1DED3003}" type="presParOf" srcId="{5EE128F3-2865-4452-9B34-47FC05127B73}" destId="{C36EFDC3-1CA2-4B6F-B130-7B1230F7A861}" srcOrd="2" destOrd="0" presId="urn:microsoft.com/office/officeart/2005/8/layout/StepDownProcess"/>
    <dgm:cxn modelId="{07BF3BAD-F8CD-4DD0-B5EF-84E531E19950}" type="presParOf" srcId="{061E1229-915E-45CC-8A04-691BF009EF0E}" destId="{C966816C-A66D-47FB-928B-4A1D6A203C81}" srcOrd="3" destOrd="0" presId="urn:microsoft.com/office/officeart/2005/8/layout/StepDownProcess"/>
    <dgm:cxn modelId="{242D25C9-C278-48EE-8A32-2EF89132DF1A}" type="presParOf" srcId="{061E1229-915E-45CC-8A04-691BF009EF0E}" destId="{F239CCEB-C506-4FF0-8C08-52782FFECD8D}" srcOrd="4" destOrd="0" presId="urn:microsoft.com/office/officeart/2005/8/layout/StepDownProcess"/>
    <dgm:cxn modelId="{2F9FC619-D079-47C7-ACF2-262A7B76B51A}" type="presParOf" srcId="{F239CCEB-C506-4FF0-8C08-52782FFECD8D}" destId="{D561A717-EFA9-4E6B-BDC5-D10A06A01AB0}"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E61CC7-D65B-409D-A265-EEEAD07A477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d-ID"/>
        </a:p>
      </dgm:t>
    </dgm:pt>
    <dgm:pt modelId="{B8EC3087-0B03-4B7E-89F4-5E476C36A518}">
      <dgm:prSet phldrT="[Teks]"/>
      <dgm:spPr/>
      <dgm:t>
        <a:bodyPr/>
        <a:lstStyle/>
        <a:p>
          <a:r>
            <a:rPr lang="id-ID" dirty="0"/>
            <a:t>EDA</a:t>
          </a:r>
        </a:p>
      </dgm:t>
    </dgm:pt>
    <dgm:pt modelId="{C8841B5E-703F-4326-B277-5F38D3C010F7}" type="parTrans" cxnId="{99397820-4F29-44DE-8D10-D05BEEC046D4}">
      <dgm:prSet/>
      <dgm:spPr/>
      <dgm:t>
        <a:bodyPr/>
        <a:lstStyle/>
        <a:p>
          <a:endParaRPr lang="id-ID"/>
        </a:p>
      </dgm:t>
    </dgm:pt>
    <dgm:pt modelId="{C7BE1655-55D5-488B-80D6-73C0FC2B9C0D}" type="sibTrans" cxnId="{99397820-4F29-44DE-8D10-D05BEEC046D4}">
      <dgm:prSet/>
      <dgm:spPr/>
      <dgm:t>
        <a:bodyPr/>
        <a:lstStyle/>
        <a:p>
          <a:endParaRPr lang="id-ID"/>
        </a:p>
      </dgm:t>
    </dgm:pt>
    <dgm:pt modelId="{03E1019A-BEE5-47F6-9CFC-7FE0BA328C97}">
      <dgm:prSet phldrT="[Teks]"/>
      <dgm:spPr/>
      <dgm:t>
        <a:bodyPr/>
        <a:lstStyle/>
        <a:p>
          <a:r>
            <a:rPr lang="id-ID" dirty="0" err="1"/>
            <a:t>Get</a:t>
          </a:r>
          <a:r>
            <a:rPr lang="id-ID" dirty="0"/>
            <a:t> </a:t>
          </a:r>
          <a:r>
            <a:rPr lang="id-ID" dirty="0" err="1"/>
            <a:t>new</a:t>
          </a:r>
          <a:r>
            <a:rPr lang="id-ID" dirty="0"/>
            <a:t> </a:t>
          </a:r>
          <a:r>
            <a:rPr lang="id-ID" dirty="0" err="1"/>
            <a:t>insight</a:t>
          </a:r>
          <a:endParaRPr lang="id-ID" dirty="0"/>
        </a:p>
      </dgm:t>
    </dgm:pt>
    <dgm:pt modelId="{278B7532-44F8-4B41-BDDA-6EBA3134905F}" type="parTrans" cxnId="{18905961-9CCD-4713-B43C-4680BE10393F}">
      <dgm:prSet/>
      <dgm:spPr/>
      <dgm:t>
        <a:bodyPr/>
        <a:lstStyle/>
        <a:p>
          <a:endParaRPr lang="id-ID"/>
        </a:p>
      </dgm:t>
    </dgm:pt>
    <dgm:pt modelId="{91C8F387-A33D-4374-A5F0-0D8BA9A4DCAD}" type="sibTrans" cxnId="{18905961-9CCD-4713-B43C-4680BE10393F}">
      <dgm:prSet/>
      <dgm:spPr/>
      <dgm:t>
        <a:bodyPr/>
        <a:lstStyle/>
        <a:p>
          <a:endParaRPr lang="id-ID"/>
        </a:p>
      </dgm:t>
    </dgm:pt>
    <dgm:pt modelId="{04DF9ACD-E3D9-4950-AD3D-8458FB986142}">
      <dgm:prSet phldrT="[Teks]"/>
      <dgm:spPr/>
      <dgm:t>
        <a:bodyPr/>
        <a:lstStyle/>
        <a:p>
          <a:r>
            <a:rPr lang="id-ID" dirty="0" err="1"/>
            <a:t>Create</a:t>
          </a:r>
          <a:r>
            <a:rPr lang="id-ID" dirty="0"/>
            <a:t> </a:t>
          </a:r>
          <a:r>
            <a:rPr lang="id-ID" dirty="0" err="1"/>
            <a:t>landing</a:t>
          </a:r>
          <a:r>
            <a:rPr lang="id-ID" dirty="0"/>
            <a:t> </a:t>
          </a:r>
          <a:r>
            <a:rPr lang="id-ID" dirty="0" err="1"/>
            <a:t>outcome</a:t>
          </a:r>
          <a:r>
            <a:rPr lang="id-ID" dirty="0"/>
            <a:t> label</a:t>
          </a:r>
        </a:p>
      </dgm:t>
    </dgm:pt>
    <dgm:pt modelId="{74C341D3-72CE-44B2-9440-4089B06C54D2}" type="parTrans" cxnId="{7012D4C4-2668-4BD8-B089-D07E05B73F3C}">
      <dgm:prSet/>
      <dgm:spPr/>
      <dgm:t>
        <a:bodyPr/>
        <a:lstStyle/>
        <a:p>
          <a:endParaRPr lang="id-ID"/>
        </a:p>
      </dgm:t>
    </dgm:pt>
    <dgm:pt modelId="{BA87A5FB-3347-4196-AC2B-76902D4AD9A9}" type="sibTrans" cxnId="{7012D4C4-2668-4BD8-B089-D07E05B73F3C}">
      <dgm:prSet/>
      <dgm:spPr/>
      <dgm:t>
        <a:bodyPr/>
        <a:lstStyle/>
        <a:p>
          <a:endParaRPr lang="id-ID"/>
        </a:p>
      </dgm:t>
    </dgm:pt>
    <dgm:pt modelId="{D6B3308E-D1B2-4148-9F52-F2B4967261C7}" type="pres">
      <dgm:prSet presAssocID="{BFE61CC7-D65B-409D-A265-EEEAD07A4771}" presName="rootnode" presStyleCnt="0">
        <dgm:presLayoutVars>
          <dgm:chMax/>
          <dgm:chPref/>
          <dgm:dir/>
          <dgm:animLvl val="lvl"/>
        </dgm:presLayoutVars>
      </dgm:prSet>
      <dgm:spPr/>
    </dgm:pt>
    <dgm:pt modelId="{D4E5DE47-4AFA-4A06-A1C3-872E548DEC77}" type="pres">
      <dgm:prSet presAssocID="{B8EC3087-0B03-4B7E-89F4-5E476C36A518}" presName="composite" presStyleCnt="0"/>
      <dgm:spPr/>
    </dgm:pt>
    <dgm:pt modelId="{C0637E27-9E78-4EA1-ABA8-FF32152C58E2}" type="pres">
      <dgm:prSet presAssocID="{B8EC3087-0B03-4B7E-89F4-5E476C36A518}" presName="bentUpArrow1" presStyleLbl="alignImgPlace1" presStyleIdx="0" presStyleCnt="2"/>
      <dgm:spPr/>
    </dgm:pt>
    <dgm:pt modelId="{EC405A35-58F0-4C29-93D9-E7ABFE726739}" type="pres">
      <dgm:prSet presAssocID="{B8EC3087-0B03-4B7E-89F4-5E476C36A518}" presName="ParentText" presStyleLbl="node1" presStyleIdx="0" presStyleCnt="3">
        <dgm:presLayoutVars>
          <dgm:chMax val="1"/>
          <dgm:chPref val="1"/>
          <dgm:bulletEnabled val="1"/>
        </dgm:presLayoutVars>
      </dgm:prSet>
      <dgm:spPr/>
    </dgm:pt>
    <dgm:pt modelId="{91CFE238-1C56-4BEE-BE9C-46921B0DA506}" type="pres">
      <dgm:prSet presAssocID="{B8EC3087-0B03-4B7E-89F4-5E476C36A518}" presName="ChildText" presStyleLbl="revTx" presStyleIdx="0" presStyleCnt="2">
        <dgm:presLayoutVars>
          <dgm:chMax val="0"/>
          <dgm:chPref val="0"/>
          <dgm:bulletEnabled val="1"/>
        </dgm:presLayoutVars>
      </dgm:prSet>
      <dgm:spPr/>
    </dgm:pt>
    <dgm:pt modelId="{A2AC29E5-0039-441D-A0F1-5F25D3D43680}" type="pres">
      <dgm:prSet presAssocID="{C7BE1655-55D5-488B-80D6-73C0FC2B9C0D}" presName="sibTrans" presStyleCnt="0"/>
      <dgm:spPr/>
    </dgm:pt>
    <dgm:pt modelId="{7007437A-953D-42D0-A178-542E8B69DCC6}" type="pres">
      <dgm:prSet presAssocID="{03E1019A-BEE5-47F6-9CFC-7FE0BA328C97}" presName="composite" presStyleCnt="0"/>
      <dgm:spPr/>
    </dgm:pt>
    <dgm:pt modelId="{9DBBC7B5-8D86-44C6-AA3B-4F24CB64BCD7}" type="pres">
      <dgm:prSet presAssocID="{03E1019A-BEE5-47F6-9CFC-7FE0BA328C97}" presName="bentUpArrow1" presStyleLbl="alignImgPlace1" presStyleIdx="1" presStyleCnt="2"/>
      <dgm:spPr/>
    </dgm:pt>
    <dgm:pt modelId="{A5600796-FBDF-4AC4-A461-E6B394864299}" type="pres">
      <dgm:prSet presAssocID="{03E1019A-BEE5-47F6-9CFC-7FE0BA328C97}" presName="ParentText" presStyleLbl="node1" presStyleIdx="1" presStyleCnt="3">
        <dgm:presLayoutVars>
          <dgm:chMax val="1"/>
          <dgm:chPref val="1"/>
          <dgm:bulletEnabled val="1"/>
        </dgm:presLayoutVars>
      </dgm:prSet>
      <dgm:spPr/>
    </dgm:pt>
    <dgm:pt modelId="{F43F8D16-B9A3-478E-9200-D53806CD40F2}" type="pres">
      <dgm:prSet presAssocID="{03E1019A-BEE5-47F6-9CFC-7FE0BA328C97}" presName="ChildText" presStyleLbl="revTx" presStyleIdx="1" presStyleCnt="2">
        <dgm:presLayoutVars>
          <dgm:chMax val="0"/>
          <dgm:chPref val="0"/>
          <dgm:bulletEnabled val="1"/>
        </dgm:presLayoutVars>
      </dgm:prSet>
      <dgm:spPr/>
    </dgm:pt>
    <dgm:pt modelId="{30682EC6-FA23-4BAC-AF77-F99CFC99DD66}" type="pres">
      <dgm:prSet presAssocID="{91C8F387-A33D-4374-A5F0-0D8BA9A4DCAD}" presName="sibTrans" presStyleCnt="0"/>
      <dgm:spPr/>
    </dgm:pt>
    <dgm:pt modelId="{3F3A038F-C9F5-41BB-97CA-6EA9F8D469B5}" type="pres">
      <dgm:prSet presAssocID="{04DF9ACD-E3D9-4950-AD3D-8458FB986142}" presName="composite" presStyleCnt="0"/>
      <dgm:spPr/>
    </dgm:pt>
    <dgm:pt modelId="{5F1BC2DA-D851-41F7-AC21-EF1318757F45}" type="pres">
      <dgm:prSet presAssocID="{04DF9ACD-E3D9-4950-AD3D-8458FB986142}" presName="ParentText" presStyleLbl="node1" presStyleIdx="2" presStyleCnt="3">
        <dgm:presLayoutVars>
          <dgm:chMax val="1"/>
          <dgm:chPref val="1"/>
          <dgm:bulletEnabled val="1"/>
        </dgm:presLayoutVars>
      </dgm:prSet>
      <dgm:spPr/>
    </dgm:pt>
  </dgm:ptLst>
  <dgm:cxnLst>
    <dgm:cxn modelId="{C0BAEF09-D115-4556-B6C3-709EDF63170F}" type="presOf" srcId="{B8EC3087-0B03-4B7E-89F4-5E476C36A518}" destId="{EC405A35-58F0-4C29-93D9-E7ABFE726739}" srcOrd="0" destOrd="0" presId="urn:microsoft.com/office/officeart/2005/8/layout/StepDownProcess"/>
    <dgm:cxn modelId="{99397820-4F29-44DE-8D10-D05BEEC046D4}" srcId="{BFE61CC7-D65B-409D-A265-EEEAD07A4771}" destId="{B8EC3087-0B03-4B7E-89F4-5E476C36A518}" srcOrd="0" destOrd="0" parTransId="{C8841B5E-703F-4326-B277-5F38D3C010F7}" sibTransId="{C7BE1655-55D5-488B-80D6-73C0FC2B9C0D}"/>
    <dgm:cxn modelId="{18905961-9CCD-4713-B43C-4680BE10393F}" srcId="{BFE61CC7-D65B-409D-A265-EEEAD07A4771}" destId="{03E1019A-BEE5-47F6-9CFC-7FE0BA328C97}" srcOrd="1" destOrd="0" parTransId="{278B7532-44F8-4B41-BDDA-6EBA3134905F}" sibTransId="{91C8F387-A33D-4374-A5F0-0D8BA9A4DCAD}"/>
    <dgm:cxn modelId="{87721569-DD73-435B-9E1D-494E093D3031}" type="presOf" srcId="{03E1019A-BEE5-47F6-9CFC-7FE0BA328C97}" destId="{A5600796-FBDF-4AC4-A461-E6B394864299}" srcOrd="0" destOrd="0" presId="urn:microsoft.com/office/officeart/2005/8/layout/StepDownProcess"/>
    <dgm:cxn modelId="{BED85F7C-FC98-445A-92E7-38273C3E5296}" type="presOf" srcId="{BFE61CC7-D65B-409D-A265-EEEAD07A4771}" destId="{D6B3308E-D1B2-4148-9F52-F2B4967261C7}" srcOrd="0" destOrd="0" presId="urn:microsoft.com/office/officeart/2005/8/layout/StepDownProcess"/>
    <dgm:cxn modelId="{67B61295-5B07-41B0-B138-ED7F68563099}" type="presOf" srcId="{04DF9ACD-E3D9-4950-AD3D-8458FB986142}" destId="{5F1BC2DA-D851-41F7-AC21-EF1318757F45}" srcOrd="0" destOrd="0" presId="urn:microsoft.com/office/officeart/2005/8/layout/StepDownProcess"/>
    <dgm:cxn modelId="{7012D4C4-2668-4BD8-B089-D07E05B73F3C}" srcId="{BFE61CC7-D65B-409D-A265-EEEAD07A4771}" destId="{04DF9ACD-E3D9-4950-AD3D-8458FB986142}" srcOrd="2" destOrd="0" parTransId="{74C341D3-72CE-44B2-9440-4089B06C54D2}" sibTransId="{BA87A5FB-3347-4196-AC2B-76902D4AD9A9}"/>
    <dgm:cxn modelId="{446BD362-851F-4405-8680-41F0B341604A}" type="presParOf" srcId="{D6B3308E-D1B2-4148-9F52-F2B4967261C7}" destId="{D4E5DE47-4AFA-4A06-A1C3-872E548DEC77}" srcOrd="0" destOrd="0" presId="urn:microsoft.com/office/officeart/2005/8/layout/StepDownProcess"/>
    <dgm:cxn modelId="{F3DDAF28-55BF-4B10-9C24-C46EE2F823D9}" type="presParOf" srcId="{D4E5DE47-4AFA-4A06-A1C3-872E548DEC77}" destId="{C0637E27-9E78-4EA1-ABA8-FF32152C58E2}" srcOrd="0" destOrd="0" presId="urn:microsoft.com/office/officeart/2005/8/layout/StepDownProcess"/>
    <dgm:cxn modelId="{448B6F9D-3172-40C0-AD7E-0B713E132A38}" type="presParOf" srcId="{D4E5DE47-4AFA-4A06-A1C3-872E548DEC77}" destId="{EC405A35-58F0-4C29-93D9-E7ABFE726739}" srcOrd="1" destOrd="0" presId="urn:microsoft.com/office/officeart/2005/8/layout/StepDownProcess"/>
    <dgm:cxn modelId="{B06AEA92-A642-4215-AFA3-E52D15631EF7}" type="presParOf" srcId="{D4E5DE47-4AFA-4A06-A1C3-872E548DEC77}" destId="{91CFE238-1C56-4BEE-BE9C-46921B0DA506}" srcOrd="2" destOrd="0" presId="urn:microsoft.com/office/officeart/2005/8/layout/StepDownProcess"/>
    <dgm:cxn modelId="{18A05D02-8202-451A-9DF0-60EC09B60488}" type="presParOf" srcId="{D6B3308E-D1B2-4148-9F52-F2B4967261C7}" destId="{A2AC29E5-0039-441D-A0F1-5F25D3D43680}" srcOrd="1" destOrd="0" presId="urn:microsoft.com/office/officeart/2005/8/layout/StepDownProcess"/>
    <dgm:cxn modelId="{63E74267-E5E6-4B25-946B-DFF32826E3D2}" type="presParOf" srcId="{D6B3308E-D1B2-4148-9F52-F2B4967261C7}" destId="{7007437A-953D-42D0-A178-542E8B69DCC6}" srcOrd="2" destOrd="0" presId="urn:microsoft.com/office/officeart/2005/8/layout/StepDownProcess"/>
    <dgm:cxn modelId="{1894ADF3-AE13-4AC6-B23E-1CFD3C62EC80}" type="presParOf" srcId="{7007437A-953D-42D0-A178-542E8B69DCC6}" destId="{9DBBC7B5-8D86-44C6-AA3B-4F24CB64BCD7}" srcOrd="0" destOrd="0" presId="urn:microsoft.com/office/officeart/2005/8/layout/StepDownProcess"/>
    <dgm:cxn modelId="{CF8C7276-915A-4C07-B305-6B44C4B5B3DF}" type="presParOf" srcId="{7007437A-953D-42D0-A178-542E8B69DCC6}" destId="{A5600796-FBDF-4AC4-A461-E6B394864299}" srcOrd="1" destOrd="0" presId="urn:microsoft.com/office/officeart/2005/8/layout/StepDownProcess"/>
    <dgm:cxn modelId="{B7AADC02-5371-49AA-931C-00BCC5C5C328}" type="presParOf" srcId="{7007437A-953D-42D0-A178-542E8B69DCC6}" destId="{F43F8D16-B9A3-478E-9200-D53806CD40F2}" srcOrd="2" destOrd="0" presId="urn:microsoft.com/office/officeart/2005/8/layout/StepDownProcess"/>
    <dgm:cxn modelId="{2E11941E-DB85-488D-A115-16CAA6933740}" type="presParOf" srcId="{D6B3308E-D1B2-4148-9F52-F2B4967261C7}" destId="{30682EC6-FA23-4BAC-AF77-F99CFC99DD66}" srcOrd="3" destOrd="0" presId="urn:microsoft.com/office/officeart/2005/8/layout/StepDownProcess"/>
    <dgm:cxn modelId="{9E4CCE9F-6961-4320-845B-37A435E9893E}" type="presParOf" srcId="{D6B3308E-D1B2-4148-9F52-F2B4967261C7}" destId="{3F3A038F-C9F5-41BB-97CA-6EA9F8D469B5}" srcOrd="4" destOrd="0" presId="urn:microsoft.com/office/officeart/2005/8/layout/StepDownProcess"/>
    <dgm:cxn modelId="{AE257E7B-D301-46CE-BCCE-D720E181DC34}" type="presParOf" srcId="{3F3A038F-C9F5-41BB-97CA-6EA9F8D469B5}" destId="{5F1BC2DA-D851-41F7-AC21-EF1318757F45}"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DD022-60CB-4CE3-895B-901C444217B7}">
      <dsp:nvSpPr>
        <dsp:cNvPr id="0" name=""/>
        <dsp:cNvSpPr/>
      </dsp:nvSpPr>
      <dsp:spPr>
        <a:xfrm rot="5400000">
          <a:off x="590346" y="1226800"/>
          <a:ext cx="1084999" cy="12352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948F7D-A78E-4035-8F79-1DC372A90BDC}">
      <dsp:nvSpPr>
        <dsp:cNvPr id="0" name=""/>
        <dsp:cNvSpPr/>
      </dsp:nvSpPr>
      <dsp:spPr>
        <a:xfrm>
          <a:off x="302887" y="24057"/>
          <a:ext cx="1826499" cy="1278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kern="1200" dirty="0"/>
            <a:t>Api </a:t>
          </a:r>
          <a:r>
            <a:rPr lang="id-ID" sz="2300" kern="1200" dirty="0" err="1"/>
            <a:t>Call</a:t>
          </a:r>
          <a:endParaRPr lang="id-ID" sz="2300" kern="1200" dirty="0"/>
        </a:p>
      </dsp:txBody>
      <dsp:txXfrm>
        <a:off x="365309" y="86479"/>
        <a:ext cx="1701655" cy="1153646"/>
      </dsp:txXfrm>
    </dsp:sp>
    <dsp:sp modelId="{B873C5B4-63DF-4D86-B2AB-7B99C87F256A}">
      <dsp:nvSpPr>
        <dsp:cNvPr id="0" name=""/>
        <dsp:cNvSpPr/>
      </dsp:nvSpPr>
      <dsp:spPr>
        <a:xfrm>
          <a:off x="2129387" y="145990"/>
          <a:ext cx="1328421" cy="1033332"/>
        </a:xfrm>
        <a:prstGeom prst="rect">
          <a:avLst/>
        </a:prstGeom>
        <a:noFill/>
        <a:ln>
          <a:noFill/>
        </a:ln>
        <a:effectLst/>
      </dsp:spPr>
      <dsp:style>
        <a:lnRef idx="0">
          <a:scrgbClr r="0" g="0" b="0"/>
        </a:lnRef>
        <a:fillRef idx="0">
          <a:scrgbClr r="0" g="0" b="0"/>
        </a:fillRef>
        <a:effectRef idx="0">
          <a:scrgbClr r="0" g="0" b="0"/>
        </a:effectRef>
        <a:fontRef idx="minor"/>
      </dsp:style>
    </dsp:sp>
    <dsp:sp modelId="{05A71A8C-1A85-4EB7-8499-8A51B801B47F}">
      <dsp:nvSpPr>
        <dsp:cNvPr id="0" name=""/>
        <dsp:cNvSpPr/>
      </dsp:nvSpPr>
      <dsp:spPr>
        <a:xfrm rot="5400000">
          <a:off x="2104708" y="2662966"/>
          <a:ext cx="1084999" cy="12352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02043-E5BA-4439-B3D9-0E93FC17F52E}">
      <dsp:nvSpPr>
        <dsp:cNvPr id="0" name=""/>
        <dsp:cNvSpPr/>
      </dsp:nvSpPr>
      <dsp:spPr>
        <a:xfrm>
          <a:off x="1817249" y="1460223"/>
          <a:ext cx="1826499" cy="1278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kern="1200" dirty="0" err="1"/>
            <a:t>Filtering</a:t>
          </a:r>
          <a:r>
            <a:rPr lang="id-ID" sz="2300" kern="1200" dirty="0"/>
            <a:t> Data </a:t>
          </a:r>
        </a:p>
      </dsp:txBody>
      <dsp:txXfrm>
        <a:off x="1879671" y="1522645"/>
        <a:ext cx="1701655" cy="1153646"/>
      </dsp:txXfrm>
    </dsp:sp>
    <dsp:sp modelId="{C36EFDC3-1CA2-4B6F-B130-7B1230F7A861}">
      <dsp:nvSpPr>
        <dsp:cNvPr id="0" name=""/>
        <dsp:cNvSpPr/>
      </dsp:nvSpPr>
      <dsp:spPr>
        <a:xfrm>
          <a:off x="3643749" y="1582156"/>
          <a:ext cx="1328421" cy="1033332"/>
        </a:xfrm>
        <a:prstGeom prst="rect">
          <a:avLst/>
        </a:prstGeom>
        <a:noFill/>
        <a:ln>
          <a:noFill/>
        </a:ln>
        <a:effectLst/>
      </dsp:spPr>
      <dsp:style>
        <a:lnRef idx="0">
          <a:scrgbClr r="0" g="0" b="0"/>
        </a:lnRef>
        <a:fillRef idx="0">
          <a:scrgbClr r="0" g="0" b="0"/>
        </a:fillRef>
        <a:effectRef idx="0">
          <a:scrgbClr r="0" g="0" b="0"/>
        </a:effectRef>
        <a:fontRef idx="minor"/>
      </dsp:style>
    </dsp:sp>
    <dsp:sp modelId="{D561A717-EFA9-4E6B-BDC5-D10A06A01AB0}">
      <dsp:nvSpPr>
        <dsp:cNvPr id="0" name=""/>
        <dsp:cNvSpPr/>
      </dsp:nvSpPr>
      <dsp:spPr>
        <a:xfrm>
          <a:off x="3331611" y="2896390"/>
          <a:ext cx="1826499" cy="1278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kern="1200" dirty="0" err="1"/>
            <a:t>Handle</a:t>
          </a:r>
          <a:r>
            <a:rPr lang="id-ID" sz="2300" kern="1200" dirty="0"/>
            <a:t> </a:t>
          </a:r>
          <a:r>
            <a:rPr lang="id-ID" sz="2300" kern="1200" dirty="0" err="1"/>
            <a:t>Missing</a:t>
          </a:r>
          <a:r>
            <a:rPr lang="id-ID" sz="2300" kern="1200" dirty="0"/>
            <a:t> </a:t>
          </a:r>
          <a:r>
            <a:rPr lang="id-ID" sz="2300" kern="1200" dirty="0" err="1"/>
            <a:t>Value</a:t>
          </a:r>
          <a:endParaRPr lang="id-ID" sz="2300" kern="1200" dirty="0"/>
        </a:p>
      </dsp:txBody>
      <dsp:txXfrm>
        <a:off x="3394033" y="2958812"/>
        <a:ext cx="1701655" cy="1153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37E27-9E78-4EA1-ABA8-FF32152C58E2}">
      <dsp:nvSpPr>
        <dsp:cNvPr id="0" name=""/>
        <dsp:cNvSpPr/>
      </dsp:nvSpPr>
      <dsp:spPr>
        <a:xfrm rot="5400000">
          <a:off x="230892" y="1743170"/>
          <a:ext cx="863635" cy="98321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405A35-58F0-4C29-93D9-E7ABFE726739}">
      <dsp:nvSpPr>
        <dsp:cNvPr id="0" name=""/>
        <dsp:cNvSpPr/>
      </dsp:nvSpPr>
      <dsp:spPr>
        <a:xfrm>
          <a:off x="2081" y="785813"/>
          <a:ext cx="1453853" cy="101764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d-ID" sz="1600" kern="1200" dirty="0"/>
            <a:t>EDA</a:t>
          </a:r>
        </a:p>
      </dsp:txBody>
      <dsp:txXfrm>
        <a:off x="51767" y="835499"/>
        <a:ext cx="1354481" cy="918277"/>
      </dsp:txXfrm>
    </dsp:sp>
    <dsp:sp modelId="{91CFE238-1C56-4BEE-BE9C-46921B0DA506}">
      <dsp:nvSpPr>
        <dsp:cNvPr id="0" name=""/>
        <dsp:cNvSpPr/>
      </dsp:nvSpPr>
      <dsp:spPr>
        <a:xfrm>
          <a:off x="1455934" y="882869"/>
          <a:ext cx="1057394" cy="822509"/>
        </a:xfrm>
        <a:prstGeom prst="rect">
          <a:avLst/>
        </a:prstGeom>
        <a:noFill/>
        <a:ln>
          <a:noFill/>
        </a:ln>
        <a:effectLst/>
      </dsp:spPr>
      <dsp:style>
        <a:lnRef idx="0">
          <a:scrgbClr r="0" g="0" b="0"/>
        </a:lnRef>
        <a:fillRef idx="0">
          <a:scrgbClr r="0" g="0" b="0"/>
        </a:fillRef>
        <a:effectRef idx="0">
          <a:scrgbClr r="0" g="0" b="0"/>
        </a:effectRef>
        <a:fontRef idx="minor"/>
      </dsp:style>
    </dsp:sp>
    <dsp:sp modelId="{9DBBC7B5-8D86-44C6-AA3B-4F24CB64BCD7}">
      <dsp:nvSpPr>
        <dsp:cNvPr id="0" name=""/>
        <dsp:cNvSpPr/>
      </dsp:nvSpPr>
      <dsp:spPr>
        <a:xfrm rot="5400000">
          <a:off x="1436290" y="2886326"/>
          <a:ext cx="863635" cy="98321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600796-FBDF-4AC4-A461-E6B394864299}">
      <dsp:nvSpPr>
        <dsp:cNvPr id="0" name=""/>
        <dsp:cNvSpPr/>
      </dsp:nvSpPr>
      <dsp:spPr>
        <a:xfrm>
          <a:off x="1207479" y="1928970"/>
          <a:ext cx="1453853" cy="101764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d-ID" sz="1600" kern="1200" dirty="0" err="1"/>
            <a:t>Get</a:t>
          </a:r>
          <a:r>
            <a:rPr lang="id-ID" sz="1600" kern="1200" dirty="0"/>
            <a:t> </a:t>
          </a:r>
          <a:r>
            <a:rPr lang="id-ID" sz="1600" kern="1200" dirty="0" err="1"/>
            <a:t>new</a:t>
          </a:r>
          <a:r>
            <a:rPr lang="id-ID" sz="1600" kern="1200" dirty="0"/>
            <a:t> </a:t>
          </a:r>
          <a:r>
            <a:rPr lang="id-ID" sz="1600" kern="1200" dirty="0" err="1"/>
            <a:t>insight</a:t>
          </a:r>
          <a:endParaRPr lang="id-ID" sz="1600" kern="1200" dirty="0"/>
        </a:p>
      </dsp:txBody>
      <dsp:txXfrm>
        <a:off x="1257165" y="1978656"/>
        <a:ext cx="1354481" cy="918277"/>
      </dsp:txXfrm>
    </dsp:sp>
    <dsp:sp modelId="{F43F8D16-B9A3-478E-9200-D53806CD40F2}">
      <dsp:nvSpPr>
        <dsp:cNvPr id="0" name=""/>
        <dsp:cNvSpPr/>
      </dsp:nvSpPr>
      <dsp:spPr>
        <a:xfrm>
          <a:off x="2661333" y="2026026"/>
          <a:ext cx="1057394" cy="822509"/>
        </a:xfrm>
        <a:prstGeom prst="rect">
          <a:avLst/>
        </a:prstGeom>
        <a:noFill/>
        <a:ln>
          <a:noFill/>
        </a:ln>
        <a:effectLst/>
      </dsp:spPr>
      <dsp:style>
        <a:lnRef idx="0">
          <a:scrgbClr r="0" g="0" b="0"/>
        </a:lnRef>
        <a:fillRef idx="0">
          <a:scrgbClr r="0" g="0" b="0"/>
        </a:fillRef>
        <a:effectRef idx="0">
          <a:scrgbClr r="0" g="0" b="0"/>
        </a:effectRef>
        <a:fontRef idx="minor"/>
      </dsp:style>
    </dsp:sp>
    <dsp:sp modelId="{5F1BC2DA-D851-41F7-AC21-EF1318757F45}">
      <dsp:nvSpPr>
        <dsp:cNvPr id="0" name=""/>
        <dsp:cNvSpPr/>
      </dsp:nvSpPr>
      <dsp:spPr>
        <a:xfrm>
          <a:off x="2412878" y="3072126"/>
          <a:ext cx="1453853" cy="101764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d-ID" sz="1600" kern="1200" dirty="0" err="1"/>
            <a:t>Create</a:t>
          </a:r>
          <a:r>
            <a:rPr lang="id-ID" sz="1600" kern="1200" dirty="0"/>
            <a:t> </a:t>
          </a:r>
          <a:r>
            <a:rPr lang="id-ID" sz="1600" kern="1200" dirty="0" err="1"/>
            <a:t>landing</a:t>
          </a:r>
          <a:r>
            <a:rPr lang="id-ID" sz="1600" kern="1200" dirty="0"/>
            <a:t> </a:t>
          </a:r>
          <a:r>
            <a:rPr lang="id-ID" sz="1600" kern="1200" dirty="0" err="1"/>
            <a:t>outcome</a:t>
          </a:r>
          <a:r>
            <a:rPr lang="id-ID" sz="1600" kern="1200" dirty="0"/>
            <a:t> label</a:t>
          </a:r>
        </a:p>
      </dsp:txBody>
      <dsp:txXfrm>
        <a:off x="2462564" y="3121812"/>
        <a:ext cx="1354481" cy="91827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11450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gniwii/IBM-Applied-Data-Science-Capstone/blob/main/Data%20Wranggl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gniwii/IBM-Applied-Data-Science-Capstone/blob/main/Eda%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gniwii/IBM-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gniwii/IBM-Applied-Data-Science-Capstone/blob/main/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gniwii/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niwii/IBM-Applied-Data-Science-Capstone/blob/main/Predictive%20Analyz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gniwii/IBM-Applied-Data-Science-Capstone/blob/mai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niwii/IBM-Applied-Data-Science-Capstone/blob/main/Data%20Collection%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id-ID" dirty="0">
                <a:solidFill>
                  <a:schemeClr val="bg2"/>
                </a:solidFill>
                <a:latin typeface="Abadi"/>
                <a:ea typeface="SF Pro" pitchFamily="2" charset="0"/>
                <a:cs typeface="SF Pro" pitchFamily="2" charset="0"/>
              </a:rPr>
              <a:t>AGNI WIGUNA</a:t>
            </a:r>
            <a:endParaRPr lang="en-US" dirty="0">
              <a:solidFill>
                <a:schemeClr val="bg2"/>
              </a:solidFill>
              <a:latin typeface="Abadi"/>
              <a:ea typeface="SF Pro" pitchFamily="2" charset="0"/>
              <a:cs typeface="SF Pro" pitchFamily="2" charset="0"/>
            </a:endParaRPr>
          </a:p>
          <a:p>
            <a:r>
              <a:rPr lang="id-ID" dirty="0">
                <a:solidFill>
                  <a:schemeClr val="bg2"/>
                </a:solidFill>
                <a:latin typeface="Abadi" panose="020B0604020104020204" pitchFamily="34" charset="0"/>
                <a:ea typeface="SF Pro" pitchFamily="2" charset="0"/>
                <a:cs typeface="SF Pro" pitchFamily="2" charset="0"/>
              </a:rPr>
              <a:t>18 AUGUST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6757460" cy="4351338"/>
          </a:xfrm>
          <a:prstGeom prst="rect">
            <a:avLst/>
          </a:prstGeom>
        </p:spPr>
        <p:txBody>
          <a:bodyPr/>
          <a:lstStyle/>
          <a:p>
            <a:r>
              <a:rPr lang="en-US" sz="1600" b="0" dirty="0">
                <a:solidFill>
                  <a:srgbClr val="000000"/>
                </a:solidFill>
                <a:effectLst/>
                <a:highlight>
                  <a:srgbClr val="F7F7F7"/>
                </a:highlight>
                <a:latin typeface="Abadi" panose="020B0604020104020204" pitchFamily="34" charset="0"/>
              </a:rPr>
              <a:t>In the data set, there are several different cases where the booster did not land successfully. Sometimes a landing was attempted but failed due to an accident; for example, </a:t>
            </a:r>
            <a:r>
              <a:rPr lang="en-US" sz="1600" b="0" dirty="0">
                <a:solidFill>
                  <a:srgbClr val="000000"/>
                </a:solidFill>
                <a:effectLst/>
                <a:highlight>
                  <a:srgbClr val="F7F7F7"/>
                </a:highlight>
                <a:latin typeface="Courier New" panose="02070309020205020404" pitchFamily="49" charset="0"/>
              </a:rPr>
              <a:t>True Ocean </a:t>
            </a:r>
            <a:r>
              <a:rPr lang="en-US" sz="1600" b="0" dirty="0">
                <a:solidFill>
                  <a:srgbClr val="000000"/>
                </a:solidFill>
                <a:effectLst/>
                <a:highlight>
                  <a:srgbClr val="F7F7F7"/>
                </a:highlight>
                <a:latin typeface="Abadi" panose="020B0604020104020204" pitchFamily="34" charset="0"/>
              </a:rPr>
              <a:t>means the mission outcome was successfully  landed to a specific region of the ocean while </a:t>
            </a:r>
            <a:r>
              <a:rPr lang="en-US" sz="1600" b="0" dirty="0">
                <a:solidFill>
                  <a:srgbClr val="000000"/>
                </a:solidFill>
                <a:effectLst/>
                <a:highlight>
                  <a:srgbClr val="F7F7F7"/>
                </a:highlight>
                <a:latin typeface="Courier New" panose="02070309020205020404" pitchFamily="49" charset="0"/>
              </a:rPr>
              <a:t>False Ocean</a:t>
            </a:r>
            <a:r>
              <a:rPr lang="en-US" sz="1600" b="0" dirty="0">
                <a:solidFill>
                  <a:srgbClr val="000000"/>
                </a:solidFill>
                <a:effectLst/>
                <a:highlight>
                  <a:srgbClr val="F7F7F7"/>
                </a:highlight>
                <a:latin typeface="Abadi" panose="020B0604020104020204" pitchFamily="34" charset="0"/>
              </a:rPr>
              <a:t> means the mission outcome was unsuccessfully landed to a specific region of the ocean. </a:t>
            </a:r>
            <a:r>
              <a:rPr lang="en-US" sz="1600" b="0" dirty="0">
                <a:solidFill>
                  <a:srgbClr val="000000"/>
                </a:solidFill>
                <a:effectLst/>
                <a:highlight>
                  <a:srgbClr val="F7F7F7"/>
                </a:highlight>
                <a:latin typeface="Courier New" panose="02070309020205020404" pitchFamily="49" charset="0"/>
              </a:rPr>
              <a:t>True RTLS </a:t>
            </a:r>
            <a:r>
              <a:rPr lang="en-US" sz="1600" b="0" dirty="0">
                <a:solidFill>
                  <a:srgbClr val="000000"/>
                </a:solidFill>
                <a:effectLst/>
                <a:highlight>
                  <a:srgbClr val="F7F7F7"/>
                </a:highlight>
                <a:latin typeface="Abadi" panose="020B0604020104020204" pitchFamily="34" charset="0"/>
              </a:rPr>
              <a:t>means the mission outcome was successfully  landed to a ground pad </a:t>
            </a:r>
            <a:r>
              <a:rPr lang="en-US" sz="1600" b="0" dirty="0">
                <a:solidFill>
                  <a:srgbClr val="000000"/>
                </a:solidFill>
                <a:effectLst/>
                <a:highlight>
                  <a:srgbClr val="F7F7F7"/>
                </a:highlight>
                <a:latin typeface="Courier New" panose="02070309020205020404" pitchFamily="49" charset="0"/>
              </a:rPr>
              <a:t>False RTLS </a:t>
            </a:r>
            <a:r>
              <a:rPr lang="en-US" sz="1600" b="0" dirty="0">
                <a:solidFill>
                  <a:srgbClr val="000000"/>
                </a:solidFill>
                <a:effectLst/>
                <a:highlight>
                  <a:srgbClr val="F7F7F7"/>
                </a:highlight>
                <a:latin typeface="Abadi" panose="020B0604020104020204" pitchFamily="34" charset="0"/>
              </a:rPr>
              <a:t>means the mission outcome was unsuccessfully landed to a ground </a:t>
            </a:r>
            <a:r>
              <a:rPr lang="en-US" sz="1600" b="0" dirty="0" err="1">
                <a:solidFill>
                  <a:srgbClr val="000000"/>
                </a:solidFill>
                <a:effectLst/>
                <a:highlight>
                  <a:srgbClr val="F7F7F7"/>
                </a:highlight>
                <a:latin typeface="Abadi" panose="020B0604020104020204" pitchFamily="34" charset="0"/>
              </a:rPr>
              <a:t>pad.</a:t>
            </a:r>
            <a:r>
              <a:rPr lang="en-US" sz="1600" b="0" dirty="0" err="1">
                <a:solidFill>
                  <a:srgbClr val="000000"/>
                </a:solidFill>
                <a:effectLst/>
                <a:highlight>
                  <a:srgbClr val="F7F7F7"/>
                </a:highlight>
                <a:latin typeface="Courier New" panose="02070309020205020404" pitchFamily="49" charset="0"/>
              </a:rPr>
              <a:t>True</a:t>
            </a:r>
            <a:r>
              <a:rPr lang="en-US" sz="1600" b="0" dirty="0">
                <a:solidFill>
                  <a:srgbClr val="000000"/>
                </a:solidFill>
                <a:effectLst/>
                <a:highlight>
                  <a:srgbClr val="F7F7F7"/>
                </a:highlight>
                <a:latin typeface="Courier New" panose="02070309020205020404" pitchFamily="49" charset="0"/>
              </a:rPr>
              <a:t> ASDS</a:t>
            </a:r>
            <a:r>
              <a:rPr lang="en-US" sz="1600" b="0" dirty="0">
                <a:solidFill>
                  <a:srgbClr val="000000"/>
                </a:solidFill>
                <a:effectLst/>
                <a:highlight>
                  <a:srgbClr val="F7F7F7"/>
                </a:highlight>
                <a:latin typeface="Abadi" panose="020B0604020104020204" pitchFamily="34" charset="0"/>
              </a:rPr>
              <a:t> means the mission outcome was successfully landed on  a drone ship </a:t>
            </a:r>
            <a:r>
              <a:rPr lang="en-US" sz="1600" b="0" dirty="0">
                <a:solidFill>
                  <a:srgbClr val="000000"/>
                </a:solidFill>
                <a:effectLst/>
                <a:highlight>
                  <a:srgbClr val="F7F7F7"/>
                </a:highlight>
                <a:latin typeface="Courier New" panose="02070309020205020404" pitchFamily="49" charset="0"/>
              </a:rPr>
              <a:t>False ASDS </a:t>
            </a:r>
            <a:r>
              <a:rPr lang="en-US" sz="1600" b="0" dirty="0">
                <a:solidFill>
                  <a:srgbClr val="000000"/>
                </a:solidFill>
                <a:effectLst/>
                <a:highlight>
                  <a:srgbClr val="F7F7F7"/>
                </a:highlight>
                <a:latin typeface="Abadi" panose="020B0604020104020204" pitchFamily="34" charset="0"/>
              </a:rPr>
              <a:t>means the mission outcome was unsuccessfully landed on a drone ship. </a:t>
            </a:r>
          </a:p>
          <a:p>
            <a:r>
              <a:rPr lang="en-US" sz="1600" b="0" dirty="0">
                <a:solidFill>
                  <a:srgbClr val="000000"/>
                </a:solidFill>
                <a:effectLst/>
                <a:highlight>
                  <a:srgbClr val="F7F7F7"/>
                </a:highlight>
                <a:latin typeface="Abadi" panose="020B0604020104020204" pitchFamily="34" charset="0"/>
              </a:rPr>
              <a:t>In this lab we will mainly convert those outcomes into Training Labels with </a:t>
            </a:r>
            <a:r>
              <a:rPr lang="en-US" sz="1600" b="0" dirty="0">
                <a:solidFill>
                  <a:srgbClr val="001080"/>
                </a:solidFill>
                <a:effectLst/>
                <a:highlight>
                  <a:srgbClr val="F7F7F7"/>
                </a:highlight>
                <a:latin typeface="Courier New" panose="02070309020205020404" pitchFamily="49" charset="0"/>
              </a:rPr>
              <a:t>`1`</a:t>
            </a:r>
            <a:r>
              <a:rPr lang="en-US" sz="1600" b="0" dirty="0">
                <a:solidFill>
                  <a:srgbClr val="000000"/>
                </a:solidFill>
                <a:effectLst/>
                <a:highlight>
                  <a:srgbClr val="F7F7F7"/>
                </a:highlight>
                <a:latin typeface="Courier New" panose="02070309020205020404" pitchFamily="49" charset="0"/>
              </a:rPr>
              <a:t> </a:t>
            </a:r>
            <a:r>
              <a:rPr lang="en-US" sz="1600" b="0" dirty="0">
                <a:solidFill>
                  <a:srgbClr val="000000"/>
                </a:solidFill>
                <a:effectLst/>
                <a:highlight>
                  <a:srgbClr val="F7F7F7"/>
                </a:highlight>
                <a:latin typeface="Abadi" panose="020B0604020104020204" pitchFamily="34" charset="0"/>
              </a:rPr>
              <a:t>means the booster successfully landed </a:t>
            </a:r>
            <a:r>
              <a:rPr lang="en-US" sz="1600" b="0" dirty="0">
                <a:solidFill>
                  <a:srgbClr val="001080"/>
                </a:solidFill>
                <a:effectLst/>
                <a:highlight>
                  <a:srgbClr val="F7F7F7"/>
                </a:highlight>
                <a:latin typeface="Courier New" panose="02070309020205020404" pitchFamily="49" charset="0"/>
              </a:rPr>
              <a:t>`0`</a:t>
            </a:r>
            <a:r>
              <a:rPr lang="en-US" sz="1600" b="0" dirty="0">
                <a:solidFill>
                  <a:srgbClr val="000000"/>
                </a:solidFill>
                <a:effectLst/>
                <a:highlight>
                  <a:srgbClr val="F7F7F7"/>
                </a:highlight>
                <a:latin typeface="Courier New" panose="02070309020205020404" pitchFamily="49" charset="0"/>
              </a:rPr>
              <a:t> </a:t>
            </a:r>
            <a:r>
              <a:rPr lang="en-US" sz="1600" b="0" dirty="0">
                <a:solidFill>
                  <a:srgbClr val="000000"/>
                </a:solidFill>
                <a:effectLst/>
                <a:highlight>
                  <a:srgbClr val="F7F7F7"/>
                </a:highlight>
                <a:latin typeface="Abadi" panose="020B0604020104020204" pitchFamily="34" charset="0"/>
              </a:rPr>
              <a:t>means it was unsuccessful.</a:t>
            </a:r>
          </a:p>
          <a:p>
            <a:pPr marL="0" indent="0">
              <a:buNone/>
            </a:pPr>
            <a:r>
              <a:rPr lang="id-ID" sz="1800" dirty="0" err="1">
                <a:solidFill>
                  <a:schemeClr val="accent3">
                    <a:lumMod val="25000"/>
                  </a:schemeClr>
                </a:solidFill>
                <a:latin typeface="Abadi" panose="020B0604020104020204" pitchFamily="34" charset="0"/>
              </a:rPr>
              <a:t>Source</a:t>
            </a:r>
            <a:r>
              <a:rPr lang="id-ID" sz="1800" dirty="0">
                <a:solidFill>
                  <a:schemeClr val="accent3">
                    <a:lumMod val="25000"/>
                  </a:schemeClr>
                </a:solidFill>
                <a:latin typeface="Abadi" panose="020B0604020104020204" pitchFamily="34" charset="0"/>
              </a:rPr>
              <a:t> Code : </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/Data </a:t>
            </a:r>
            <a:r>
              <a:rPr lang="id-ID" sz="1600" dirty="0" err="1">
                <a:hlinkClick r:id="rId3"/>
              </a:rPr>
              <a:t>Wranggling.ipynb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463A73FB-102C-C12A-D1E1-EE3A5E25333D}"/>
              </a:ext>
            </a:extLst>
          </p:cNvPr>
          <p:cNvGraphicFramePr/>
          <p:nvPr>
            <p:extLst>
              <p:ext uri="{D42A27DB-BD31-4B8C-83A1-F6EECF244321}">
                <p14:modId xmlns:p14="http://schemas.microsoft.com/office/powerpoint/2010/main" val="3788558468"/>
              </p:ext>
            </p:extLst>
          </p:nvPr>
        </p:nvGraphicFramePr>
        <p:xfrm>
          <a:off x="7416798" y="1262743"/>
          <a:ext cx="3868813" cy="4875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id-ID" sz="2200" dirty="0" err="1">
                <a:solidFill>
                  <a:schemeClr val="accent3">
                    <a:lumMod val="25000"/>
                  </a:schemeClr>
                </a:solidFill>
                <a:latin typeface="Abadi"/>
              </a:rPr>
              <a:t>Charts</a:t>
            </a:r>
            <a:r>
              <a:rPr lang="id-ID" sz="2200" dirty="0">
                <a:solidFill>
                  <a:schemeClr val="accent3">
                    <a:lumMod val="25000"/>
                  </a:schemeClr>
                </a:solidFill>
                <a:latin typeface="Abadi"/>
              </a:rPr>
              <a:t> were </a:t>
            </a:r>
            <a:r>
              <a:rPr lang="id-ID" sz="2200" dirty="0" err="1">
                <a:solidFill>
                  <a:schemeClr val="accent3">
                    <a:lumMod val="25000"/>
                  </a:schemeClr>
                </a:solidFill>
                <a:latin typeface="Abadi"/>
              </a:rPr>
              <a:t>plotted</a:t>
            </a:r>
            <a:r>
              <a:rPr lang="id-ID" sz="2200" dirty="0">
                <a:solidFill>
                  <a:schemeClr val="accent3">
                    <a:lumMod val="25000"/>
                  </a:schemeClr>
                </a:solidFill>
                <a:latin typeface="Abadi"/>
              </a:rPr>
              <a:t>:</a:t>
            </a:r>
          </a:p>
          <a:p>
            <a:pPr lvl="1">
              <a:lnSpc>
                <a:spcPct val="100000"/>
              </a:lnSpc>
              <a:spcBef>
                <a:spcPts val="1400"/>
              </a:spcBef>
            </a:pPr>
            <a:r>
              <a:rPr lang="en-US" sz="1800" dirty="0">
                <a:latin typeface="Abadi" panose="020B0604020104020204" pitchFamily="34" charset="0"/>
              </a:rPr>
              <a:t>Flight Number vs. Payload Mass, Flight Number vs. Launch Site, Payload Mass vs. Launch Site, Orbit Type vs. Success Rate, Flight Number vs. Orbit Type, Payload Mass vs Orbit Type and Success Rate Yearly </a:t>
            </a:r>
            <a:r>
              <a:rPr lang="en-US" sz="1800" dirty="0" err="1">
                <a:latin typeface="Abadi" panose="020B0604020104020204" pitchFamily="34" charset="0"/>
              </a:rPr>
              <a:t>Tren</a:t>
            </a:r>
            <a:r>
              <a:rPr lang="id-ID" sz="1800" dirty="0">
                <a:latin typeface="Abadi" panose="020B0604020104020204" pitchFamily="34" charset="0"/>
              </a:rPr>
              <a:t>.</a:t>
            </a:r>
          </a:p>
          <a:p>
            <a:pPr lvl="1">
              <a:lnSpc>
                <a:spcPct val="100000"/>
              </a:lnSpc>
              <a:spcBef>
                <a:spcPts val="1400"/>
              </a:spcBef>
            </a:pPr>
            <a:r>
              <a:rPr lang="en-US" sz="1800" dirty="0">
                <a:latin typeface="Abadi" panose="020B0604020104020204" pitchFamily="34" charset="0"/>
              </a:rPr>
              <a:t>Scatter plots show the relationship between variables. </a:t>
            </a:r>
            <a:endParaRPr lang="id-ID" sz="1800" dirty="0">
              <a:latin typeface="Abadi" panose="020B0604020104020204" pitchFamily="34" charset="0"/>
            </a:endParaRPr>
          </a:p>
          <a:p>
            <a:pPr lvl="1">
              <a:lnSpc>
                <a:spcPct val="100000"/>
              </a:lnSpc>
              <a:spcBef>
                <a:spcPts val="1400"/>
              </a:spcBef>
            </a:pPr>
            <a:r>
              <a:rPr lang="en-US" sz="1800" dirty="0">
                <a:latin typeface="Abadi" panose="020B0604020104020204" pitchFamily="34" charset="0"/>
              </a:rPr>
              <a:t>Bar charts show comparisons among discrete categories. </a:t>
            </a:r>
            <a:endParaRPr lang="id-ID" sz="1800" dirty="0">
              <a:latin typeface="Abadi" panose="020B0604020104020204" pitchFamily="34" charset="0"/>
            </a:endParaRPr>
          </a:p>
          <a:p>
            <a:pPr lvl="1">
              <a:lnSpc>
                <a:spcPct val="100000"/>
              </a:lnSpc>
              <a:spcBef>
                <a:spcPts val="1400"/>
              </a:spcBef>
            </a:pPr>
            <a:r>
              <a:rPr lang="en-US" sz="1800" dirty="0">
                <a:latin typeface="Abadi" panose="020B0604020104020204" pitchFamily="34" charset="0"/>
              </a:rPr>
              <a:t>Line charts show trends in data over time (time series)</a:t>
            </a:r>
            <a:endParaRPr lang="en-US" sz="2200" dirty="0">
              <a:solidFill>
                <a:schemeClr val="accent3">
                  <a:lumMod val="25000"/>
                </a:schemeClr>
              </a:solidFill>
              <a:latin typeface="Abadi"/>
            </a:endParaRPr>
          </a:p>
          <a:p>
            <a:pPr marL="0" indent="0">
              <a:lnSpc>
                <a:spcPct val="100000"/>
              </a:lnSpc>
              <a:spcBef>
                <a:spcPts val="1400"/>
              </a:spcBef>
              <a:buNone/>
            </a:pPr>
            <a:r>
              <a:rPr lang="id-ID" sz="2200" dirty="0" err="1">
                <a:solidFill>
                  <a:schemeClr val="accent3">
                    <a:lumMod val="25000"/>
                  </a:schemeClr>
                </a:solidFill>
                <a:latin typeface="Abadi" panose="020B0604020104020204" pitchFamily="34" charset="0"/>
              </a:rPr>
              <a:t>Source</a:t>
            </a:r>
            <a:r>
              <a:rPr lang="id-ID" sz="2200" dirty="0">
                <a:solidFill>
                  <a:schemeClr val="accent3">
                    <a:lumMod val="25000"/>
                  </a:schemeClr>
                </a:solidFill>
                <a:latin typeface="Abadi" panose="020B0604020104020204" pitchFamily="34" charset="0"/>
              </a:rPr>
              <a:t> Code : </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/Eda Data </a:t>
            </a:r>
            <a:r>
              <a:rPr lang="id-ID" sz="1600" dirty="0" err="1">
                <a:hlinkClick r:id="rId3"/>
              </a:rPr>
              <a:t>Visualization.ipynb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1313"/>
            <a:ext cx="9745589" cy="4351338"/>
          </a:xfrm>
          <a:prstGeom prst="rect">
            <a:avLst/>
          </a:prstGeom>
        </p:spPr>
        <p:txBody>
          <a:bodyPr lIns="91440" tIns="45720" rIns="91440" bIns="45720" anchor="t"/>
          <a:lstStyle/>
          <a:p>
            <a:pPr marL="0" indent="0">
              <a:lnSpc>
                <a:spcPct val="100000"/>
              </a:lnSpc>
              <a:spcBef>
                <a:spcPts val="1400"/>
              </a:spcBef>
              <a:buNone/>
            </a:pPr>
            <a:r>
              <a:rPr lang="id-ID" sz="2200" dirty="0" err="1">
                <a:solidFill>
                  <a:schemeClr val="accent3">
                    <a:lumMod val="25000"/>
                  </a:schemeClr>
                </a:solidFill>
                <a:latin typeface="Abadi"/>
              </a:rPr>
              <a:t>Performed</a:t>
            </a:r>
            <a:r>
              <a:rPr lang="id-ID" sz="2200" dirty="0">
                <a:solidFill>
                  <a:schemeClr val="accent3">
                    <a:lumMod val="25000"/>
                  </a:schemeClr>
                </a:solidFill>
                <a:latin typeface="Abadi"/>
              </a:rPr>
              <a:t> SQL </a:t>
            </a:r>
            <a:r>
              <a:rPr lang="id-ID" sz="2200" dirty="0" err="1">
                <a:solidFill>
                  <a:schemeClr val="accent3">
                    <a:lumMod val="25000"/>
                  </a:schemeClr>
                </a:solidFill>
                <a:latin typeface="Abadi"/>
              </a:rPr>
              <a:t>Query</a:t>
            </a:r>
            <a:r>
              <a:rPr lang="id-ID"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1600" dirty="0">
                <a:latin typeface="Abadi" panose="020B0604020104020204" pitchFamily="34" charset="0"/>
              </a:rPr>
              <a:t>Names of the unique launch sites in the space mission;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Top 5 launch sites whose name begin with the string 'CCA’;</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Total payload mass carried by boosters launched by NASA (CRS);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Average payload mass carried by booster version F9 v1.1;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Date when the first successful landing outcome in ground pad was achieved;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Names of the boosters which have success in drone ship and have payload mass between 4000 and 6000 kg;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Total number of successful and failure mission outcomes;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Names of the booster versions which have carried the maximum payload mass;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Failed landing outcomes in drone ship, their booster versions, and launch site names for in year 2015; </a:t>
            </a:r>
            <a:endParaRPr lang="id-ID" sz="1600" dirty="0">
              <a:latin typeface="Abadi" panose="020B0604020104020204" pitchFamily="34" charset="0"/>
            </a:endParaRPr>
          </a:p>
          <a:p>
            <a:pPr>
              <a:lnSpc>
                <a:spcPct val="100000"/>
              </a:lnSpc>
              <a:spcBef>
                <a:spcPts val="600"/>
              </a:spcBef>
            </a:pPr>
            <a:r>
              <a:rPr lang="en-US" sz="1600" dirty="0">
                <a:latin typeface="Abadi" panose="020B0604020104020204" pitchFamily="34" charset="0"/>
              </a:rPr>
              <a:t>Rank of the count of landing outcomes (such as Failure (drone ship) or Success (ground pad)) between the date 2010-06-04 and 2017-03-20.</a:t>
            </a:r>
            <a:endParaRPr lang="id-ID" sz="1600" dirty="0">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S</a:t>
            </a:r>
            <a:r>
              <a:rPr lang="id-ID" sz="1600" dirty="0" err="1">
                <a:solidFill>
                  <a:schemeClr val="accent3">
                    <a:lumMod val="25000"/>
                  </a:schemeClr>
                </a:solidFill>
                <a:latin typeface="Abadi" panose="020B0604020104020204" pitchFamily="34" charset="0"/>
              </a:rPr>
              <a:t>ource</a:t>
            </a:r>
            <a:r>
              <a:rPr lang="id-ID" sz="1600" dirty="0">
                <a:solidFill>
                  <a:schemeClr val="accent3">
                    <a:lumMod val="25000"/>
                  </a:schemeClr>
                </a:solidFill>
                <a:latin typeface="Abadi" panose="020B0604020104020204" pitchFamily="34" charset="0"/>
              </a:rPr>
              <a:t> Code : </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/EDA </a:t>
            </a:r>
            <a:r>
              <a:rPr lang="id-ID" sz="1600" dirty="0" err="1">
                <a:hlinkClick r:id="rId3"/>
              </a:rPr>
              <a:t>with</a:t>
            </a:r>
            <a:r>
              <a:rPr lang="id-ID" sz="1600" dirty="0">
                <a:hlinkClick r:id="rId3"/>
              </a:rPr>
              <a:t> </a:t>
            </a:r>
            <a:r>
              <a:rPr lang="id-ID" sz="1600" dirty="0" err="1">
                <a:hlinkClick r:id="rId3"/>
              </a:rPr>
              <a:t>SQL.ipynb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 with Circle, Popup Label and Text Label of NASA Johnson Space Center using its latitude and longitude coordinates as a start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a:lnSpc>
                <a:spcPct val="100000"/>
              </a:lnSpc>
              <a:spcBef>
                <a:spcPts val="1400"/>
              </a:spcBef>
            </a:pPr>
            <a:r>
              <a:rPr lang="en-US" sz="2200" dirty="0" err="1">
                <a:solidFill>
                  <a:schemeClr val="accent3">
                    <a:lumMod val="25000"/>
                  </a:schemeClr>
                </a:solidFill>
                <a:latin typeface="Abadi" panose="020B0604020104020204" pitchFamily="34" charset="0"/>
              </a:rPr>
              <a:t>Coloured</a:t>
            </a:r>
            <a:r>
              <a:rPr lang="en-US" sz="2200" dirty="0">
                <a:solidFill>
                  <a:schemeClr val="accent3">
                    <a:lumMod val="25000"/>
                  </a:schemeClr>
                </a:solidFill>
                <a:latin typeface="Abadi" panose="020B0604020104020204" pitchFamily="34" charset="0"/>
              </a:rPr>
              <a:t> Markers of the launch outcomes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Markers of success (Green) and failed (Red) launches using Marker Cluster to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a Launch Site to its proximities: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Lines to show distances between the Launch Site KSC LC-39A (as an example) and its proximities like Railway, Highway, Coastline and Closest City</a:t>
            </a:r>
            <a:endParaRPr lang="id-ID"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id-ID" sz="2200" dirty="0" err="1">
                <a:solidFill>
                  <a:schemeClr val="accent3">
                    <a:lumMod val="25000"/>
                  </a:schemeClr>
                </a:solidFill>
                <a:latin typeface="Abadi" panose="020B0604020104020204" pitchFamily="34" charset="0"/>
              </a:rPr>
              <a:t>Source</a:t>
            </a:r>
            <a:r>
              <a:rPr lang="id-ID" sz="2200" dirty="0">
                <a:solidFill>
                  <a:schemeClr val="accent3">
                    <a:lumMod val="25000"/>
                  </a:schemeClr>
                </a:solidFill>
                <a:latin typeface="Abadi" panose="020B0604020104020204" pitchFamily="34" charset="0"/>
              </a:rPr>
              <a:t> Code : </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/Visual </a:t>
            </a:r>
            <a:r>
              <a:rPr lang="id-ID" sz="1600" dirty="0" err="1">
                <a:hlinkClick r:id="rId3"/>
              </a:rPr>
              <a:t>Analytics</a:t>
            </a:r>
            <a:r>
              <a:rPr lang="id-ID" sz="1600" dirty="0">
                <a:hlinkClick r:id="rId3"/>
              </a:rPr>
              <a:t> </a:t>
            </a:r>
            <a:r>
              <a:rPr lang="id-ID" sz="1600" dirty="0" err="1">
                <a:hlinkClick r:id="rId3"/>
              </a:rPr>
              <a:t>with</a:t>
            </a:r>
            <a:r>
              <a:rPr lang="id-ID" sz="1600" dirty="0">
                <a:hlinkClick r:id="rId3"/>
              </a:rPr>
              <a:t> </a:t>
            </a:r>
            <a:r>
              <a:rPr lang="id-ID" sz="1600" dirty="0" err="1">
                <a:hlinkClick r:id="rId3"/>
              </a:rPr>
              <a:t>Folium.ipynb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576"/>
            <a:ext cx="9745589" cy="4847773"/>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a:t>
            </a:r>
            <a:r>
              <a:rPr lang="id-ID"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Pie Chart showing Success Launches (All Sites/Certain Site)</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and the Success vs. Failed counts for the site, if a specific Launch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endParaRPr lang="id-ID"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Chart of Payload Mass vs. Success Rate for the different Booster Versions: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chart to show the correlation between Payload and Launch Success</a:t>
            </a: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id-ID" sz="2200" dirty="0" err="1">
                <a:solidFill>
                  <a:schemeClr val="accent3">
                    <a:lumMod val="25000"/>
                  </a:schemeClr>
                </a:solidFill>
                <a:latin typeface="Abadi" panose="020B0604020104020204" pitchFamily="34" charset="0"/>
              </a:rPr>
              <a:t>Source</a:t>
            </a:r>
            <a:r>
              <a:rPr lang="id-ID" sz="2200" dirty="0">
                <a:solidFill>
                  <a:schemeClr val="accent3">
                    <a:lumMod val="25000"/>
                  </a:schemeClr>
                </a:solidFill>
                <a:latin typeface="Abadi" panose="020B0604020104020204" pitchFamily="34" charset="0"/>
              </a:rPr>
              <a:t> Code : </a:t>
            </a:r>
            <a:r>
              <a:rPr lang="id-ID" sz="1600" dirty="0">
                <a:hlinkClick r:id="rId3"/>
              </a:rPr>
              <a:t>IBM-Applied-Data-Science-Capstone/spacex_dash_app.py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0061"/>
            <a:ext cx="9745589" cy="75263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steps I applied from start to finish were data extraction, data transformation, data sharing, finding the best parameters, model evaluation, and finding the best model.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7" name="Grup 16">
            <a:extLst>
              <a:ext uri="{FF2B5EF4-FFF2-40B4-BE49-F238E27FC236}">
                <a16:creationId xmlns:a16="http://schemas.microsoft.com/office/drawing/2014/main" id="{4AE34B67-A01C-53A4-CBE2-607CD754A864}"/>
              </a:ext>
            </a:extLst>
          </p:cNvPr>
          <p:cNvGrpSpPr/>
          <p:nvPr/>
        </p:nvGrpSpPr>
        <p:grpSpPr>
          <a:xfrm>
            <a:off x="1455810" y="2961226"/>
            <a:ext cx="8373989" cy="2236721"/>
            <a:chOff x="770011" y="2133598"/>
            <a:chExt cx="8373989" cy="2236721"/>
          </a:xfrm>
        </p:grpSpPr>
        <p:sp>
          <p:nvSpPr>
            <p:cNvPr id="2" name="Persegi Panjang: Sudut Lengkung 1">
              <a:extLst>
                <a:ext uri="{FF2B5EF4-FFF2-40B4-BE49-F238E27FC236}">
                  <a16:creationId xmlns:a16="http://schemas.microsoft.com/office/drawing/2014/main" id="{B315D060-9305-2636-FF55-66B280528638}"/>
                </a:ext>
              </a:extLst>
            </p:cNvPr>
            <p:cNvSpPr/>
            <p:nvPr/>
          </p:nvSpPr>
          <p:spPr>
            <a:xfrm>
              <a:off x="770011" y="2133600"/>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Extract</a:t>
              </a:r>
              <a:r>
                <a:rPr lang="id-ID" dirty="0"/>
                <a:t> Data</a:t>
              </a:r>
            </a:p>
          </p:txBody>
        </p:sp>
        <p:sp>
          <p:nvSpPr>
            <p:cNvPr id="6" name="Persegi Panjang: Sudut Lengkung 5">
              <a:extLst>
                <a:ext uri="{FF2B5EF4-FFF2-40B4-BE49-F238E27FC236}">
                  <a16:creationId xmlns:a16="http://schemas.microsoft.com/office/drawing/2014/main" id="{77DC84C4-BA29-7C0D-637F-D5D9523CB9F5}"/>
                </a:ext>
              </a:extLst>
            </p:cNvPr>
            <p:cNvSpPr/>
            <p:nvPr/>
          </p:nvSpPr>
          <p:spPr>
            <a:xfrm>
              <a:off x="3818011" y="2133599"/>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Split</a:t>
              </a:r>
              <a:r>
                <a:rPr lang="id-ID" dirty="0"/>
                <a:t> Data </a:t>
              </a:r>
              <a:r>
                <a:rPr lang="id-ID" dirty="0" err="1"/>
                <a:t>into</a:t>
              </a:r>
              <a:r>
                <a:rPr lang="id-ID" dirty="0"/>
                <a:t> </a:t>
              </a:r>
              <a:r>
                <a:rPr lang="id-ID" dirty="0" err="1"/>
                <a:t>train</a:t>
              </a:r>
              <a:r>
                <a:rPr lang="id-ID" dirty="0"/>
                <a:t> </a:t>
              </a:r>
              <a:r>
                <a:rPr lang="id-ID" dirty="0" err="1"/>
                <a:t>test</a:t>
              </a:r>
              <a:r>
                <a:rPr lang="id-ID" dirty="0"/>
                <a:t> Set</a:t>
              </a:r>
            </a:p>
          </p:txBody>
        </p:sp>
        <p:sp>
          <p:nvSpPr>
            <p:cNvPr id="7" name="Persegi Panjang: Sudut Lengkung 6">
              <a:extLst>
                <a:ext uri="{FF2B5EF4-FFF2-40B4-BE49-F238E27FC236}">
                  <a16:creationId xmlns:a16="http://schemas.microsoft.com/office/drawing/2014/main" id="{DC910E07-51B6-4EC6-B524-524414BFEB07}"/>
                </a:ext>
              </a:extLst>
            </p:cNvPr>
            <p:cNvSpPr/>
            <p:nvPr/>
          </p:nvSpPr>
          <p:spPr>
            <a:xfrm>
              <a:off x="6866011" y="2133598"/>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Create</a:t>
              </a:r>
              <a:r>
                <a:rPr lang="id-ID" dirty="0"/>
                <a:t> </a:t>
              </a:r>
              <a:r>
                <a:rPr lang="id-ID" dirty="0" err="1"/>
                <a:t>Grid</a:t>
              </a:r>
              <a:r>
                <a:rPr lang="id-ID" dirty="0"/>
                <a:t> </a:t>
              </a:r>
              <a:r>
                <a:rPr lang="id-ID" dirty="0" err="1"/>
                <a:t>search</a:t>
              </a:r>
              <a:r>
                <a:rPr lang="id-ID" dirty="0"/>
                <a:t> in </a:t>
              </a:r>
              <a:r>
                <a:rPr lang="id-ID" dirty="0" err="1"/>
                <a:t>every</a:t>
              </a:r>
              <a:r>
                <a:rPr lang="id-ID" dirty="0"/>
                <a:t> model </a:t>
              </a:r>
              <a:r>
                <a:rPr lang="id-ID" dirty="0" err="1"/>
                <a:t>to</a:t>
              </a:r>
              <a:r>
                <a:rPr lang="id-ID" dirty="0"/>
                <a:t> </a:t>
              </a:r>
              <a:r>
                <a:rPr lang="id-ID" dirty="0" err="1"/>
                <a:t>find</a:t>
              </a:r>
              <a:r>
                <a:rPr lang="id-ID" dirty="0"/>
                <a:t> </a:t>
              </a:r>
              <a:r>
                <a:rPr lang="id-ID" dirty="0" err="1"/>
                <a:t>best</a:t>
              </a:r>
              <a:r>
                <a:rPr lang="id-ID" dirty="0"/>
                <a:t> parameter</a:t>
              </a:r>
            </a:p>
          </p:txBody>
        </p:sp>
        <p:sp>
          <p:nvSpPr>
            <p:cNvPr id="11" name="Panah: Kanan 10">
              <a:extLst>
                <a:ext uri="{FF2B5EF4-FFF2-40B4-BE49-F238E27FC236}">
                  <a16:creationId xmlns:a16="http://schemas.microsoft.com/office/drawing/2014/main" id="{33BCC1B1-98AB-352B-FC41-90AEE59B1F90}"/>
                </a:ext>
              </a:extLst>
            </p:cNvPr>
            <p:cNvSpPr/>
            <p:nvPr/>
          </p:nvSpPr>
          <p:spPr>
            <a:xfrm>
              <a:off x="3179382" y="2321757"/>
              <a:ext cx="630618" cy="376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Panah: Kanan 11">
              <a:extLst>
                <a:ext uri="{FF2B5EF4-FFF2-40B4-BE49-F238E27FC236}">
                  <a16:creationId xmlns:a16="http://schemas.microsoft.com/office/drawing/2014/main" id="{F06A50C4-315D-5D2D-31E5-154C7EDA826C}"/>
                </a:ext>
              </a:extLst>
            </p:cNvPr>
            <p:cNvSpPr/>
            <p:nvPr/>
          </p:nvSpPr>
          <p:spPr>
            <a:xfrm>
              <a:off x="6165696" y="2321755"/>
              <a:ext cx="630618" cy="376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5" name="Grup 14">
              <a:extLst>
                <a:ext uri="{FF2B5EF4-FFF2-40B4-BE49-F238E27FC236}">
                  <a16:creationId xmlns:a16="http://schemas.microsoft.com/office/drawing/2014/main" id="{F7B41E99-A11A-863C-2094-FAB12D3882D6}"/>
                </a:ext>
              </a:extLst>
            </p:cNvPr>
            <p:cNvGrpSpPr/>
            <p:nvPr/>
          </p:nvGrpSpPr>
          <p:grpSpPr>
            <a:xfrm>
              <a:off x="778022" y="3617686"/>
              <a:ext cx="8365978" cy="752633"/>
              <a:chOff x="778022" y="3429000"/>
              <a:chExt cx="8365978" cy="752633"/>
            </a:xfrm>
          </p:grpSpPr>
          <p:sp>
            <p:nvSpPr>
              <p:cNvPr id="8" name="Persegi Panjang: Sudut Lengkung 7">
                <a:extLst>
                  <a:ext uri="{FF2B5EF4-FFF2-40B4-BE49-F238E27FC236}">
                    <a16:creationId xmlns:a16="http://schemas.microsoft.com/office/drawing/2014/main" id="{4A3F6FEA-0E47-D538-DEAF-E91BB1DB2BD4}"/>
                  </a:ext>
                </a:extLst>
              </p:cNvPr>
              <p:cNvSpPr/>
              <p:nvPr/>
            </p:nvSpPr>
            <p:spPr>
              <a:xfrm>
                <a:off x="6866011" y="3429000"/>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Calculated</a:t>
                </a:r>
                <a:r>
                  <a:rPr lang="id-ID" dirty="0"/>
                  <a:t> </a:t>
                </a:r>
                <a:r>
                  <a:rPr lang="id-ID" dirty="0" err="1"/>
                  <a:t>every</a:t>
                </a:r>
                <a:r>
                  <a:rPr lang="id-ID" dirty="0"/>
                  <a:t> </a:t>
                </a:r>
                <a:r>
                  <a:rPr lang="id-ID" dirty="0" err="1"/>
                  <a:t>Accuracy</a:t>
                </a:r>
                <a:r>
                  <a:rPr lang="id-ID" dirty="0"/>
                  <a:t> </a:t>
                </a:r>
                <a:r>
                  <a:rPr lang="id-ID" dirty="0" err="1"/>
                  <a:t>that</a:t>
                </a:r>
                <a:r>
                  <a:rPr lang="id-ID" dirty="0"/>
                  <a:t> </a:t>
                </a:r>
                <a:r>
                  <a:rPr lang="id-ID" dirty="0" err="1"/>
                  <a:t>shown</a:t>
                </a:r>
                <a:r>
                  <a:rPr lang="id-ID" dirty="0"/>
                  <a:t> </a:t>
                </a:r>
                <a:r>
                  <a:rPr lang="id-ID" dirty="0" err="1"/>
                  <a:t>by</a:t>
                </a:r>
                <a:r>
                  <a:rPr lang="id-ID" dirty="0"/>
                  <a:t> model</a:t>
                </a:r>
              </a:p>
            </p:txBody>
          </p:sp>
          <p:sp>
            <p:nvSpPr>
              <p:cNvPr id="9" name="Persegi Panjang: Sudut Lengkung 8">
                <a:extLst>
                  <a:ext uri="{FF2B5EF4-FFF2-40B4-BE49-F238E27FC236}">
                    <a16:creationId xmlns:a16="http://schemas.microsoft.com/office/drawing/2014/main" id="{AC5BFFA1-8DC3-834D-FAC2-D546C9260BD9}"/>
                  </a:ext>
                </a:extLst>
              </p:cNvPr>
              <p:cNvSpPr/>
              <p:nvPr/>
            </p:nvSpPr>
            <p:spPr>
              <a:xfrm>
                <a:off x="3818011" y="3429000"/>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Examine</a:t>
                </a:r>
                <a:r>
                  <a:rPr lang="id-ID" dirty="0"/>
                  <a:t> </a:t>
                </a:r>
                <a:r>
                  <a:rPr lang="id-ID" dirty="0" err="1"/>
                  <a:t>the</a:t>
                </a:r>
                <a:r>
                  <a:rPr lang="id-ID" dirty="0"/>
                  <a:t> </a:t>
                </a:r>
                <a:r>
                  <a:rPr lang="id-ID" dirty="0" err="1"/>
                  <a:t>confusion</a:t>
                </a:r>
                <a:r>
                  <a:rPr lang="id-ID" dirty="0"/>
                  <a:t> </a:t>
                </a:r>
                <a:r>
                  <a:rPr lang="id-ID" dirty="0" err="1"/>
                  <a:t>matrix</a:t>
                </a:r>
                <a:endParaRPr lang="id-ID" dirty="0"/>
              </a:p>
            </p:txBody>
          </p:sp>
          <p:sp>
            <p:nvSpPr>
              <p:cNvPr id="10" name="Persegi Panjang: Sudut Lengkung 9">
                <a:extLst>
                  <a:ext uri="{FF2B5EF4-FFF2-40B4-BE49-F238E27FC236}">
                    <a16:creationId xmlns:a16="http://schemas.microsoft.com/office/drawing/2014/main" id="{6B87444C-D454-53D0-2D58-FC98A82C886E}"/>
                  </a:ext>
                </a:extLst>
              </p:cNvPr>
              <p:cNvSpPr/>
              <p:nvPr/>
            </p:nvSpPr>
            <p:spPr>
              <a:xfrm>
                <a:off x="778022" y="3429000"/>
                <a:ext cx="2277989" cy="7526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dirty="0" err="1"/>
                  <a:t>Find</a:t>
                </a:r>
                <a:r>
                  <a:rPr lang="id-ID" dirty="0"/>
                  <a:t> </a:t>
                </a:r>
                <a:r>
                  <a:rPr lang="id-ID" dirty="0" err="1"/>
                  <a:t>the</a:t>
                </a:r>
                <a:r>
                  <a:rPr lang="id-ID" dirty="0"/>
                  <a:t> </a:t>
                </a:r>
                <a:r>
                  <a:rPr lang="id-ID" dirty="0" err="1"/>
                  <a:t>best</a:t>
                </a:r>
                <a:r>
                  <a:rPr lang="id-ID" dirty="0"/>
                  <a:t> </a:t>
                </a:r>
                <a:r>
                  <a:rPr lang="id-ID" dirty="0" err="1"/>
                  <a:t>Method</a:t>
                </a:r>
                <a:r>
                  <a:rPr lang="id-ID" dirty="0"/>
                  <a:t> </a:t>
                </a:r>
                <a:r>
                  <a:rPr lang="id-ID" dirty="0" err="1"/>
                  <a:t>from</a:t>
                </a:r>
                <a:r>
                  <a:rPr lang="id-ID" dirty="0"/>
                  <a:t> </a:t>
                </a:r>
                <a:r>
                  <a:rPr lang="id-ID" dirty="0" err="1"/>
                  <a:t>all</a:t>
                </a:r>
                <a:r>
                  <a:rPr lang="id-ID" dirty="0"/>
                  <a:t> </a:t>
                </a:r>
                <a:r>
                  <a:rPr lang="id-ID" dirty="0" err="1"/>
                  <a:t>the</a:t>
                </a:r>
                <a:r>
                  <a:rPr lang="id-ID" dirty="0"/>
                  <a:t> </a:t>
                </a:r>
                <a:r>
                  <a:rPr lang="id-ID" dirty="0" err="1"/>
                  <a:t>models</a:t>
                </a:r>
                <a:endParaRPr lang="id-ID" dirty="0"/>
              </a:p>
            </p:txBody>
          </p:sp>
          <p:sp>
            <p:nvSpPr>
              <p:cNvPr id="13" name="Panah: Kanan 12">
                <a:extLst>
                  <a:ext uri="{FF2B5EF4-FFF2-40B4-BE49-F238E27FC236}">
                    <a16:creationId xmlns:a16="http://schemas.microsoft.com/office/drawing/2014/main" id="{05A85257-9EFF-8652-1852-AB7C038EBDBD}"/>
                  </a:ext>
                </a:extLst>
              </p:cNvPr>
              <p:cNvSpPr/>
              <p:nvPr/>
            </p:nvSpPr>
            <p:spPr>
              <a:xfrm flipH="1">
                <a:off x="6194418" y="3617157"/>
                <a:ext cx="630618" cy="376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anah: Kanan 13">
                <a:extLst>
                  <a:ext uri="{FF2B5EF4-FFF2-40B4-BE49-F238E27FC236}">
                    <a16:creationId xmlns:a16="http://schemas.microsoft.com/office/drawing/2014/main" id="{BD49860A-597E-5622-7381-C947193E13C7}"/>
                  </a:ext>
                </a:extLst>
              </p:cNvPr>
              <p:cNvSpPr/>
              <p:nvPr/>
            </p:nvSpPr>
            <p:spPr>
              <a:xfrm flipH="1">
                <a:off x="3117697" y="3617156"/>
                <a:ext cx="630618" cy="376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 name="Panah: Kanan 15">
              <a:extLst>
                <a:ext uri="{FF2B5EF4-FFF2-40B4-BE49-F238E27FC236}">
                  <a16:creationId xmlns:a16="http://schemas.microsoft.com/office/drawing/2014/main" id="{B17EC30D-F505-4662-D65D-74C666E6AC08}"/>
                </a:ext>
              </a:extLst>
            </p:cNvPr>
            <p:cNvSpPr/>
            <p:nvPr/>
          </p:nvSpPr>
          <p:spPr>
            <a:xfrm rot="5400000">
              <a:off x="7689696" y="3063800"/>
              <a:ext cx="630618" cy="376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8" name="Content Placeholder 4">
            <a:extLst>
              <a:ext uri="{FF2B5EF4-FFF2-40B4-BE49-F238E27FC236}">
                <a16:creationId xmlns:a16="http://schemas.microsoft.com/office/drawing/2014/main" id="{2E55502F-248D-6639-FCBF-CDCAF84D5D7E}"/>
              </a:ext>
            </a:extLst>
          </p:cNvPr>
          <p:cNvSpPr txBox="1">
            <a:spLocks/>
          </p:cNvSpPr>
          <p:nvPr/>
        </p:nvSpPr>
        <p:spPr>
          <a:xfrm>
            <a:off x="770009" y="5502664"/>
            <a:ext cx="9745589" cy="7526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id-ID" sz="2000" dirty="0" err="1">
                <a:latin typeface="Abadi" panose="020B0604020104020204" pitchFamily="34" charset="0"/>
              </a:rPr>
              <a:t>Source</a:t>
            </a:r>
            <a:r>
              <a:rPr lang="id-ID" sz="2000" dirty="0">
                <a:latin typeface="Abadi" panose="020B0604020104020204" pitchFamily="34" charset="0"/>
              </a:rPr>
              <a:t> Code : </a:t>
            </a:r>
            <a:r>
              <a:rPr lang="id-ID" sz="1400" dirty="0">
                <a:hlinkClick r:id="rId3"/>
              </a:rPr>
              <a:t>IBM-</a:t>
            </a:r>
            <a:r>
              <a:rPr lang="id-ID" sz="1400" dirty="0" err="1">
                <a:hlinkClick r:id="rId3"/>
              </a:rPr>
              <a:t>Applied</a:t>
            </a:r>
            <a:r>
              <a:rPr lang="id-ID" sz="1400" dirty="0">
                <a:hlinkClick r:id="rId3"/>
              </a:rPr>
              <a:t>-Data-</a:t>
            </a:r>
            <a:r>
              <a:rPr lang="id-ID" sz="1400" dirty="0" err="1">
                <a:hlinkClick r:id="rId3"/>
              </a:rPr>
              <a:t>Science</a:t>
            </a:r>
            <a:r>
              <a:rPr lang="id-ID" sz="1400" dirty="0">
                <a:hlinkClick r:id="rId3"/>
              </a:rPr>
              <a:t>-</a:t>
            </a:r>
            <a:r>
              <a:rPr lang="id-ID" sz="1400" dirty="0" err="1">
                <a:hlinkClick r:id="rId3"/>
              </a:rPr>
              <a:t>Capstone</a:t>
            </a:r>
            <a:r>
              <a:rPr lang="id-ID" sz="1400" dirty="0">
                <a:hlinkClick r:id="rId3"/>
              </a:rPr>
              <a:t>/</a:t>
            </a:r>
            <a:r>
              <a:rPr lang="id-ID" sz="1400" dirty="0" err="1">
                <a:hlinkClick r:id="rId3"/>
              </a:rPr>
              <a:t>Predictive</a:t>
            </a:r>
            <a:r>
              <a:rPr lang="id-ID" sz="1400" dirty="0">
                <a:hlinkClick r:id="rId3"/>
              </a:rPr>
              <a:t> </a:t>
            </a:r>
            <a:r>
              <a:rPr lang="id-ID" sz="1400" dirty="0" err="1">
                <a:hlinkClick r:id="rId3"/>
              </a:rPr>
              <a:t>Analyze.ipynb</a:t>
            </a:r>
            <a:r>
              <a:rPr lang="id-ID" sz="1400" dirty="0">
                <a:hlinkClick r:id="rId3"/>
              </a:rPr>
              <a:t> </a:t>
            </a:r>
            <a:r>
              <a:rPr lang="id-ID" sz="1400" dirty="0" err="1">
                <a:hlinkClick r:id="rId3"/>
              </a:rPr>
              <a:t>at</a:t>
            </a:r>
            <a:r>
              <a:rPr lang="id-ID" sz="1400" dirty="0">
                <a:hlinkClick r:id="rId3"/>
              </a:rPr>
              <a:t> main · </a:t>
            </a:r>
            <a:r>
              <a:rPr lang="id-ID" sz="1400" dirty="0" err="1">
                <a:hlinkClick r:id="rId3"/>
              </a:rPr>
              <a:t>agniwii</a:t>
            </a:r>
            <a:r>
              <a:rPr lang="id-ID" sz="1400" dirty="0">
                <a:hlinkClick r:id="rId3"/>
              </a:rPr>
              <a:t>/IBM-</a:t>
            </a:r>
            <a:r>
              <a:rPr lang="id-ID" sz="1400" dirty="0" err="1">
                <a:hlinkClick r:id="rId3"/>
              </a:rPr>
              <a:t>Applied</a:t>
            </a:r>
            <a:r>
              <a:rPr lang="id-ID" sz="1400" dirty="0">
                <a:hlinkClick r:id="rId3"/>
              </a:rPr>
              <a:t>-Data-</a:t>
            </a:r>
            <a:r>
              <a:rPr lang="id-ID" sz="1400" dirty="0" err="1">
                <a:hlinkClick r:id="rId3"/>
              </a:rPr>
              <a:t>Science</a:t>
            </a:r>
            <a:r>
              <a:rPr lang="id-ID" sz="1400" dirty="0">
                <a:hlinkClick r:id="rId3"/>
              </a:rPr>
              <a:t>-</a:t>
            </a:r>
            <a:r>
              <a:rPr lang="id-ID" sz="1400" dirty="0" err="1">
                <a:hlinkClick r:id="rId3"/>
              </a:rPr>
              <a:t>Capstone</a:t>
            </a:r>
            <a:r>
              <a:rPr lang="id-ID" sz="1400" dirty="0">
                <a:hlinkClick r:id="rId3"/>
              </a:rPr>
              <a:t> (github.com)</a:t>
            </a:r>
            <a:endParaRPr lang="en-US" sz="2000"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57975"/>
            <a:ext cx="3932238" cy="859971"/>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A</a:t>
            </a:r>
            <a:r>
              <a:rPr lang="en-CA" sz="2200" dirty="0">
                <a:solidFill>
                  <a:schemeClr val="accent3">
                    <a:lumMod val="25000"/>
                  </a:schemeClr>
                </a:solidFill>
                <a:latin typeface="Abadi" panose="020B0604020104020204" pitchFamily="34" charset="0"/>
              </a:rPr>
              <a:t>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ambar 5">
            <a:extLst>
              <a:ext uri="{FF2B5EF4-FFF2-40B4-BE49-F238E27FC236}">
                <a16:creationId xmlns:a16="http://schemas.microsoft.com/office/drawing/2014/main" id="{2D9CD902-A595-B128-7410-8DA646E09FEC}"/>
              </a:ext>
            </a:extLst>
          </p:cNvPr>
          <p:cNvPicPr>
            <a:picLocks noChangeAspect="1"/>
          </p:cNvPicPr>
          <p:nvPr/>
        </p:nvPicPr>
        <p:blipFill>
          <a:blip r:embed="rId3"/>
          <a:stretch>
            <a:fillRect/>
          </a:stretch>
        </p:blipFill>
        <p:spPr>
          <a:xfrm>
            <a:off x="864973" y="2117946"/>
            <a:ext cx="10058400" cy="1746245"/>
          </a:xfrm>
          <a:prstGeom prst="rect">
            <a:avLst/>
          </a:prstGeom>
        </p:spPr>
      </p:pic>
      <p:sp>
        <p:nvSpPr>
          <p:cNvPr id="8" name="Kotak Teks 7">
            <a:extLst>
              <a:ext uri="{FF2B5EF4-FFF2-40B4-BE49-F238E27FC236}">
                <a16:creationId xmlns:a16="http://schemas.microsoft.com/office/drawing/2014/main" id="{72F3F771-A752-7082-AEA5-FFED329E293B}"/>
              </a:ext>
            </a:extLst>
          </p:cNvPr>
          <p:cNvSpPr txBox="1"/>
          <p:nvPr/>
        </p:nvSpPr>
        <p:spPr>
          <a:xfrm>
            <a:off x="770010" y="4032865"/>
            <a:ext cx="10687961" cy="2780248"/>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id-ID" sz="2000" dirty="0" err="1">
                <a:solidFill>
                  <a:schemeClr val="accent3">
                    <a:lumMod val="25000"/>
                  </a:schemeClr>
                </a:solidFill>
                <a:latin typeface="Abadi" panose="020B0604020104020204" pitchFamily="34" charset="0"/>
              </a:rPr>
              <a:t>Explanations</a:t>
            </a:r>
            <a:endParaRPr lang="id-ID" sz="2000" dirty="0">
              <a:solidFill>
                <a:schemeClr val="accent3">
                  <a:lumMod val="25000"/>
                </a:schemeClr>
              </a:solidFill>
              <a:latin typeface="Abadi" panose="020B0604020104020204" pitchFamily="34" charset="0"/>
            </a:endParaRPr>
          </a:p>
          <a:p>
            <a:pPr marL="742950" lvl="1" indent="-285750">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There are some gaps in the flight number sequence, particularly noticeable for VAFB SLC-4E and KSC LC-39A.</a:t>
            </a:r>
            <a:endParaRPr lang="id-ID" dirty="0">
              <a:solidFill>
                <a:schemeClr val="accent3">
                  <a:lumMod val="25000"/>
                </a:schemeClr>
              </a:solidFill>
              <a:latin typeface="Abadi" panose="020B0604020104020204" pitchFamily="34" charset="0"/>
            </a:endParaRPr>
          </a:p>
          <a:p>
            <a:pPr marL="742950" lvl="1" indent="-285750">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CCAFS SLC-40 is the most frequently used launch site, with points clustered densely at the top of the chart.</a:t>
            </a:r>
          </a:p>
          <a:p>
            <a:pPr marL="742950" lvl="1" indent="-285750">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Most of the earliest flight are not success</a:t>
            </a:r>
          </a:p>
          <a:p>
            <a:pPr marL="742950" lvl="1" indent="-285750">
              <a:spcBef>
                <a:spcPts val="1400"/>
              </a:spcBef>
              <a:buFont typeface="Arial" panose="020B0604020202020204" pitchFamily="34" charset="0"/>
              <a:buChar char="•"/>
            </a:pPr>
            <a:r>
              <a:rPr lang="en-US" dirty="0" err="1">
                <a:solidFill>
                  <a:schemeClr val="accent3">
                    <a:lumMod val="25000"/>
                  </a:schemeClr>
                </a:solidFill>
                <a:latin typeface="Abadi" panose="020B0604020104020204" pitchFamily="34" charset="0"/>
              </a:rPr>
              <a:t>Lastest</a:t>
            </a:r>
            <a:r>
              <a:rPr lang="en-US" dirty="0">
                <a:solidFill>
                  <a:schemeClr val="accent3">
                    <a:lumMod val="25000"/>
                  </a:schemeClr>
                </a:solidFill>
                <a:latin typeface="Abadi" panose="020B0604020104020204" pitchFamily="34" charset="0"/>
              </a:rPr>
              <a:t> flight have more </a:t>
            </a:r>
            <a:r>
              <a:rPr lang="en-US" dirty="0" err="1">
                <a:solidFill>
                  <a:schemeClr val="accent3">
                    <a:lumMod val="25000"/>
                  </a:schemeClr>
                </a:solidFill>
                <a:latin typeface="Abadi" panose="020B0604020104020204" pitchFamily="34" charset="0"/>
              </a:rPr>
              <a:t>successfull</a:t>
            </a:r>
            <a:r>
              <a:rPr lang="en-US" dirty="0">
                <a:solidFill>
                  <a:schemeClr val="accent3">
                    <a:lumMod val="25000"/>
                  </a:schemeClr>
                </a:solidFill>
                <a:latin typeface="Abadi" panose="020B0604020104020204" pitchFamily="34" charset="0"/>
              </a:rPr>
              <a:t> rate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0708"/>
            <a:ext cx="3932238" cy="804072"/>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A</a:t>
            </a:r>
            <a:r>
              <a:rPr lang="en-CA" sz="2200" dirty="0">
                <a:solidFill>
                  <a:schemeClr val="accent3">
                    <a:lumMod val="25000"/>
                  </a:schemeClr>
                </a:solidFill>
                <a:latin typeface="Abadi" panose="020B0604020104020204" pitchFamily="34" charset="0"/>
              </a:rPr>
              <a:t>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Kotak Teks 5">
            <a:extLst>
              <a:ext uri="{FF2B5EF4-FFF2-40B4-BE49-F238E27FC236}">
                <a16:creationId xmlns:a16="http://schemas.microsoft.com/office/drawing/2014/main" id="{C8B86946-16F1-C7B9-99E2-DB66E8B96743}"/>
              </a:ext>
            </a:extLst>
          </p:cNvPr>
          <p:cNvSpPr txBox="1"/>
          <p:nvPr/>
        </p:nvSpPr>
        <p:spPr>
          <a:xfrm>
            <a:off x="770010" y="4594906"/>
            <a:ext cx="10687961" cy="1195199"/>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id-ID" sz="2400" dirty="0">
                <a:solidFill>
                  <a:schemeClr val="accent3">
                    <a:lumMod val="25000"/>
                  </a:schemeClr>
                </a:solidFill>
                <a:latin typeface="Abadi" panose="020B0604020104020204" pitchFamily="34" charset="0"/>
              </a:rPr>
              <a:t>E</a:t>
            </a:r>
            <a:r>
              <a:rPr lang="en-US" sz="2400" dirty="0" err="1">
                <a:solidFill>
                  <a:schemeClr val="accent3">
                    <a:lumMod val="25000"/>
                  </a:schemeClr>
                </a:solidFill>
                <a:latin typeface="Abadi" panose="020B0604020104020204" pitchFamily="34" charset="0"/>
              </a:rPr>
              <a:t>xplanations</a:t>
            </a:r>
            <a:endParaRPr lang="id-ID" sz="2400" dirty="0">
              <a:solidFill>
                <a:schemeClr val="accent3">
                  <a:lumMod val="25000"/>
                </a:schemeClr>
              </a:solidFill>
              <a:latin typeface="Abadi" panose="020B0604020104020204" pitchFamily="34" charset="0"/>
            </a:endParaRPr>
          </a:p>
          <a:p>
            <a:pPr marL="742950" lvl="1" indent="-285750">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Now if you observe Payload Vs. Launch Site scatter point chart you will find for the VAFB-SLC  </a:t>
            </a:r>
            <a:r>
              <a:rPr lang="en-US" dirty="0" err="1">
                <a:solidFill>
                  <a:schemeClr val="accent3">
                    <a:lumMod val="25000"/>
                  </a:schemeClr>
                </a:solidFill>
                <a:latin typeface="Abadi" panose="020B0604020104020204" pitchFamily="34" charset="0"/>
              </a:rPr>
              <a:t>launchsite</a:t>
            </a:r>
            <a:r>
              <a:rPr lang="en-US" dirty="0">
                <a:solidFill>
                  <a:schemeClr val="accent3">
                    <a:lumMod val="25000"/>
                  </a:schemeClr>
                </a:solidFill>
                <a:latin typeface="Abadi" panose="020B0604020104020204" pitchFamily="34" charset="0"/>
              </a:rPr>
              <a:t> there are no  rockets  launched for  </a:t>
            </a:r>
            <a:r>
              <a:rPr lang="en-US" dirty="0" err="1">
                <a:solidFill>
                  <a:schemeClr val="accent3">
                    <a:lumMod val="25000"/>
                  </a:schemeClr>
                </a:solidFill>
                <a:latin typeface="Abadi" panose="020B0604020104020204" pitchFamily="34" charset="0"/>
              </a:rPr>
              <a:t>heavypayload</a:t>
            </a:r>
            <a:r>
              <a:rPr lang="en-US" dirty="0">
                <a:solidFill>
                  <a:schemeClr val="accent3">
                    <a:lumMod val="25000"/>
                  </a:schemeClr>
                </a:solidFill>
                <a:latin typeface="Abadi" panose="020B0604020104020204" pitchFamily="34" charset="0"/>
              </a:rPr>
              <a:t> mass(greater than 10000).</a:t>
            </a:r>
          </a:p>
        </p:txBody>
      </p:sp>
      <p:pic>
        <p:nvPicPr>
          <p:cNvPr id="8" name="Gambar 7">
            <a:extLst>
              <a:ext uri="{FF2B5EF4-FFF2-40B4-BE49-F238E27FC236}">
                <a16:creationId xmlns:a16="http://schemas.microsoft.com/office/drawing/2014/main" id="{450D1635-D35B-CBF0-404A-2E8062A40056}"/>
              </a:ext>
            </a:extLst>
          </p:cNvPr>
          <p:cNvPicPr>
            <a:picLocks noChangeAspect="1"/>
          </p:cNvPicPr>
          <p:nvPr/>
        </p:nvPicPr>
        <p:blipFill>
          <a:blip r:embed="rId3"/>
          <a:stretch>
            <a:fillRect/>
          </a:stretch>
        </p:blipFill>
        <p:spPr>
          <a:xfrm>
            <a:off x="770011" y="2324780"/>
            <a:ext cx="10515600" cy="20605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1227"/>
            <a:ext cx="5079247" cy="729116"/>
          </a:xfrm>
          <a:prstGeom prst="rect">
            <a:avLst/>
          </a:prstGeom>
        </p:spPr>
        <p:txBody>
          <a:bodyPr>
            <a:normAutofit lnSpcReduction="10000"/>
          </a:bodyPr>
          <a:lstStyle/>
          <a:p>
            <a:pPr>
              <a:lnSpc>
                <a:spcPct val="100000"/>
              </a:lnSpc>
              <a:spcBef>
                <a:spcPts val="1400"/>
              </a:spcBef>
            </a:pPr>
            <a:r>
              <a:rPr lang="id-ID" sz="2200" dirty="0">
                <a:solidFill>
                  <a:schemeClr val="accent3">
                    <a:lumMod val="25000"/>
                  </a:schemeClr>
                </a:solidFill>
                <a:latin typeface="Abadi" panose="020B0604020104020204" pitchFamily="34" charset="0"/>
              </a:rPr>
              <a:t>A</a:t>
            </a:r>
            <a:r>
              <a:rPr lang="en-CA"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Kotak Teks 5">
            <a:extLst>
              <a:ext uri="{FF2B5EF4-FFF2-40B4-BE49-F238E27FC236}">
                <a16:creationId xmlns:a16="http://schemas.microsoft.com/office/drawing/2014/main" id="{8A619631-48E3-C8B6-507C-D5E2A56981D1}"/>
              </a:ext>
            </a:extLst>
          </p:cNvPr>
          <p:cNvSpPr txBox="1"/>
          <p:nvPr/>
        </p:nvSpPr>
        <p:spPr>
          <a:xfrm>
            <a:off x="770011" y="2518468"/>
            <a:ext cx="5923928" cy="4437112"/>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id-ID" sz="2200" dirty="0" err="1">
                <a:solidFill>
                  <a:schemeClr val="accent3">
                    <a:lumMod val="25000"/>
                  </a:schemeClr>
                </a:solidFill>
                <a:latin typeface="Abadi" panose="020B0604020104020204" pitchFamily="34" charset="0"/>
              </a:rPr>
              <a:t>Explanation</a:t>
            </a:r>
            <a:endParaRPr lang="id-ID" sz="2200" dirty="0">
              <a:solidFill>
                <a:schemeClr val="accent3">
                  <a:lumMod val="25000"/>
                </a:schemeClr>
              </a:solidFill>
              <a:latin typeface="Abadi" panose="020B0604020104020204" pitchFamily="34" charset="0"/>
            </a:endParaRPr>
          </a:p>
          <a:p>
            <a:pPr marL="800100" lvl="1"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1. ES-L1, GEO, HEO,  and SSO have the highest success rates, both at or very close to 100%.</a:t>
            </a:r>
          </a:p>
          <a:p>
            <a:pPr marL="800100" lvl="1"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2. VLEO  has a success rate of about 85-90%. </a:t>
            </a:r>
          </a:p>
          <a:p>
            <a:pPr marL="800100" lvl="1"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3. LEO , ISS , MEO, and PO  all have success rates between 70-80%.</a:t>
            </a:r>
          </a:p>
          <a:p>
            <a:pPr marL="800100" lvl="1"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4. GTO has the lowest success rate among the orbits shown, at around 50-60%.</a:t>
            </a:r>
          </a:p>
          <a:p>
            <a:pPr lvl="1">
              <a:spcBef>
                <a:spcPts val="1400"/>
              </a:spcBef>
            </a:pPr>
            <a:endParaRPr lang="en-US" sz="2200" dirty="0">
              <a:solidFill>
                <a:schemeClr val="accent3">
                  <a:lumMod val="25000"/>
                </a:schemeClr>
              </a:solidFill>
              <a:latin typeface="Abadi" panose="020B0604020104020204" pitchFamily="34" charset="0"/>
            </a:endParaRPr>
          </a:p>
        </p:txBody>
      </p:sp>
      <p:pic>
        <p:nvPicPr>
          <p:cNvPr id="8" name="Gambar 7">
            <a:extLst>
              <a:ext uri="{FF2B5EF4-FFF2-40B4-BE49-F238E27FC236}">
                <a16:creationId xmlns:a16="http://schemas.microsoft.com/office/drawing/2014/main" id="{9713C994-8CBB-A5B2-A4D0-E6F849D5E08C}"/>
              </a:ext>
            </a:extLst>
          </p:cNvPr>
          <p:cNvPicPr>
            <a:picLocks noChangeAspect="1"/>
          </p:cNvPicPr>
          <p:nvPr/>
        </p:nvPicPr>
        <p:blipFill>
          <a:blip r:embed="rId3"/>
          <a:stretch>
            <a:fillRect/>
          </a:stretch>
        </p:blipFill>
        <p:spPr>
          <a:xfrm>
            <a:off x="6693939" y="1416988"/>
            <a:ext cx="4764033" cy="46085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7"/>
            <a:ext cx="6356503" cy="505632"/>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A</a:t>
            </a:r>
            <a:r>
              <a:rPr lang="en-CA"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ambar 5">
            <a:extLst>
              <a:ext uri="{FF2B5EF4-FFF2-40B4-BE49-F238E27FC236}">
                <a16:creationId xmlns:a16="http://schemas.microsoft.com/office/drawing/2014/main" id="{D5629387-44E2-25AC-952C-8A232739DE54}"/>
              </a:ext>
            </a:extLst>
          </p:cNvPr>
          <p:cNvPicPr>
            <a:picLocks noChangeAspect="1"/>
          </p:cNvPicPr>
          <p:nvPr/>
        </p:nvPicPr>
        <p:blipFill>
          <a:blip r:embed="rId3"/>
          <a:stretch>
            <a:fillRect/>
          </a:stretch>
        </p:blipFill>
        <p:spPr>
          <a:xfrm>
            <a:off x="906389" y="2028839"/>
            <a:ext cx="9704046" cy="1904532"/>
          </a:xfrm>
          <a:prstGeom prst="rect">
            <a:avLst/>
          </a:prstGeom>
        </p:spPr>
      </p:pic>
      <p:sp>
        <p:nvSpPr>
          <p:cNvPr id="7" name="Content Placeholder 2">
            <a:extLst>
              <a:ext uri="{FF2B5EF4-FFF2-40B4-BE49-F238E27FC236}">
                <a16:creationId xmlns:a16="http://schemas.microsoft.com/office/drawing/2014/main" id="{E1551F79-785C-47F4-D5BD-931400422EF6}"/>
              </a:ext>
            </a:extLst>
          </p:cNvPr>
          <p:cNvSpPr txBox="1">
            <a:spLocks/>
          </p:cNvSpPr>
          <p:nvPr/>
        </p:nvSpPr>
        <p:spPr>
          <a:xfrm>
            <a:off x="906388" y="4119778"/>
            <a:ext cx="7808383" cy="2199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id-ID" sz="2200" dirty="0">
                <a:solidFill>
                  <a:schemeClr val="accent3">
                    <a:lumMod val="25000"/>
                  </a:schemeClr>
                </a:solidFill>
                <a:latin typeface="Abadi" panose="020B0604020104020204" pitchFamily="34" charset="0"/>
              </a:rPr>
              <a:t>E</a:t>
            </a:r>
            <a:r>
              <a:rPr lang="en-US" sz="2200" dirty="0" err="1">
                <a:solidFill>
                  <a:schemeClr val="accent3">
                    <a:lumMod val="25000"/>
                  </a:schemeClr>
                </a:solidFill>
                <a:latin typeface="Abadi" panose="020B0604020104020204" pitchFamily="34" charset="0"/>
              </a:rPr>
              <a:t>xplanations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You should see that in the LEO orbit the Success appears related to the number of flights </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there seems to be no relationship between flight number when in GTO orbit.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2072"/>
            <a:ext cx="7474103" cy="5490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B2A93FD-9D46-63D5-315A-79D0E95A61D9}"/>
              </a:ext>
            </a:extLst>
          </p:cNvPr>
          <p:cNvSpPr txBox="1">
            <a:spLocks/>
          </p:cNvSpPr>
          <p:nvPr/>
        </p:nvSpPr>
        <p:spPr>
          <a:xfrm>
            <a:off x="770011" y="4419601"/>
            <a:ext cx="7807932" cy="22134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id-ID" sz="2200" dirty="0">
                <a:solidFill>
                  <a:schemeClr val="accent3">
                    <a:lumMod val="25000"/>
                  </a:schemeClr>
                </a:solidFill>
                <a:latin typeface="Abadi" panose="020B0604020104020204" pitchFamily="34" charset="0"/>
              </a:rPr>
              <a:t>E</a:t>
            </a:r>
            <a:r>
              <a:rPr lang="en-US" sz="2200" dirty="0" err="1">
                <a:solidFill>
                  <a:schemeClr val="accent3">
                    <a:lumMod val="25000"/>
                  </a:schemeClr>
                </a:solidFill>
                <a:latin typeface="Abadi" panose="020B0604020104020204" pitchFamily="34" charset="0"/>
              </a:rPr>
              <a:t>xplanations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   </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pic>
        <p:nvPicPr>
          <p:cNvPr id="9" name="Gambar 8">
            <a:extLst>
              <a:ext uri="{FF2B5EF4-FFF2-40B4-BE49-F238E27FC236}">
                <a16:creationId xmlns:a16="http://schemas.microsoft.com/office/drawing/2014/main" id="{BF94300D-7B54-7808-8F66-609E35CE5132}"/>
              </a:ext>
            </a:extLst>
          </p:cNvPr>
          <p:cNvPicPr>
            <a:picLocks noChangeAspect="1"/>
          </p:cNvPicPr>
          <p:nvPr/>
        </p:nvPicPr>
        <p:blipFill>
          <a:blip r:embed="rId3"/>
          <a:stretch>
            <a:fillRect/>
          </a:stretch>
        </p:blipFill>
        <p:spPr>
          <a:xfrm>
            <a:off x="770011" y="2051122"/>
            <a:ext cx="10363200" cy="20338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247328"/>
            <a:ext cx="4309989" cy="3189801"/>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A</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id-ID" sz="2200" dirty="0">
                <a:solidFill>
                  <a:schemeClr val="accent3">
                    <a:lumMod val="25000"/>
                  </a:schemeClr>
                </a:solidFill>
                <a:latin typeface="Abadi" panose="020B0604020104020204" pitchFamily="34" charset="0"/>
              </a:rPr>
              <a:t>E</a:t>
            </a:r>
            <a:r>
              <a:rPr lang="en-US" sz="2200" dirty="0" err="1">
                <a:solidFill>
                  <a:schemeClr val="accent3">
                    <a:lumMod val="25000"/>
                  </a:schemeClr>
                </a:solidFill>
                <a:latin typeface="Abadi" panose="020B0604020104020204" pitchFamily="34" charset="0"/>
              </a:rPr>
              <a:t>xplanations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You can observe that the success rate since 2013 kept increasing till 2017 (stable in 2014) and after 2015 it started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Gambar 6">
            <a:extLst>
              <a:ext uri="{FF2B5EF4-FFF2-40B4-BE49-F238E27FC236}">
                <a16:creationId xmlns:a16="http://schemas.microsoft.com/office/drawing/2014/main" id="{DE1625CC-C9E6-CF16-05D7-B63D6EE9E3B5}"/>
              </a:ext>
            </a:extLst>
          </p:cNvPr>
          <p:cNvPicPr>
            <a:picLocks noChangeAspect="1"/>
          </p:cNvPicPr>
          <p:nvPr/>
        </p:nvPicPr>
        <p:blipFill>
          <a:blip r:embed="rId3"/>
          <a:stretch>
            <a:fillRect/>
          </a:stretch>
        </p:blipFill>
        <p:spPr>
          <a:xfrm>
            <a:off x="5972936" y="1803113"/>
            <a:ext cx="5312675"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It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retrieved</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all</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unique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launch</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site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using</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distinct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ambar 5">
            <a:extLst>
              <a:ext uri="{FF2B5EF4-FFF2-40B4-BE49-F238E27FC236}">
                <a16:creationId xmlns:a16="http://schemas.microsoft.com/office/drawing/2014/main" id="{576B88DD-B9FF-9104-EC3B-6EB39604A9AE}"/>
              </a:ext>
            </a:extLst>
          </p:cNvPr>
          <p:cNvPicPr>
            <a:picLocks noChangeAspect="1"/>
          </p:cNvPicPr>
          <p:nvPr/>
        </p:nvPicPr>
        <p:blipFill>
          <a:blip r:embed="rId3"/>
          <a:stretch>
            <a:fillRect/>
          </a:stretch>
        </p:blipFill>
        <p:spPr>
          <a:xfrm>
            <a:off x="1081700" y="2240938"/>
            <a:ext cx="1443786" cy="16844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Retrieve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only</a:t>
            </a:r>
            <a:r>
              <a:rPr lang="id-ID" sz="2200" dirty="0">
                <a:solidFill>
                  <a:schemeClr val="accent3">
                    <a:lumMod val="25000"/>
                  </a:schemeClr>
                </a:solidFill>
                <a:latin typeface="Abadi" panose="020B0604020104020204" pitchFamily="34" charset="0"/>
              </a:rPr>
              <a:t> 5 </a:t>
            </a:r>
            <a:r>
              <a:rPr lang="id-ID" sz="2200" dirty="0" err="1">
                <a:solidFill>
                  <a:schemeClr val="accent3">
                    <a:lumMod val="25000"/>
                  </a:schemeClr>
                </a:solidFill>
                <a:latin typeface="Abadi" panose="020B0604020104020204" pitchFamily="34" charset="0"/>
              </a:rPr>
              <a:t>record</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that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launchsite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begin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with</a:t>
            </a:r>
            <a:r>
              <a:rPr lang="id-ID" sz="2200" dirty="0">
                <a:solidFill>
                  <a:schemeClr val="accent3">
                    <a:lumMod val="25000"/>
                  </a:schemeClr>
                </a:solidFill>
                <a:latin typeface="Abadi" panose="020B0604020104020204" pitchFamily="34" charset="0"/>
              </a:rPr>
              <a:t> CCA </a:t>
            </a:r>
            <a:r>
              <a:rPr lang="id-ID" sz="2200" dirty="0" err="1">
                <a:solidFill>
                  <a:schemeClr val="accent3">
                    <a:lumMod val="25000"/>
                  </a:schemeClr>
                </a:solidFill>
                <a:latin typeface="Abadi" panose="020B0604020104020204" pitchFamily="34" charset="0"/>
              </a:rPr>
              <a:t>using</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like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and</a:t>
            </a:r>
            <a:r>
              <a:rPr lang="id-ID" sz="2200" dirty="0">
                <a:solidFill>
                  <a:schemeClr val="accent3">
                    <a:lumMod val="25000"/>
                  </a:schemeClr>
                </a:solidFill>
                <a:latin typeface="Abadi" panose="020B0604020104020204" pitchFamily="34" charset="0"/>
              </a:rPr>
              <a:t> limit </a:t>
            </a:r>
            <a:r>
              <a:rPr lang="id-ID" sz="2200" dirty="0" err="1">
                <a:solidFill>
                  <a:schemeClr val="accent3">
                    <a:lumMod val="25000"/>
                  </a:schemeClr>
                </a:solidFill>
                <a:latin typeface="Abadi" panose="020B0604020104020204" pitchFamily="34" charset="0"/>
              </a:rPr>
              <a:t>method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Gambar 7">
            <a:extLst>
              <a:ext uri="{FF2B5EF4-FFF2-40B4-BE49-F238E27FC236}">
                <a16:creationId xmlns:a16="http://schemas.microsoft.com/office/drawing/2014/main" id="{0E97FCDF-A87D-3078-CE0E-77886291C5FC}"/>
              </a:ext>
            </a:extLst>
          </p:cNvPr>
          <p:cNvPicPr>
            <a:picLocks noChangeAspect="1"/>
          </p:cNvPicPr>
          <p:nvPr/>
        </p:nvPicPr>
        <p:blipFill>
          <a:blip r:embed="rId3"/>
          <a:stretch>
            <a:fillRect/>
          </a:stretch>
        </p:blipFill>
        <p:spPr>
          <a:xfrm>
            <a:off x="246833" y="2515702"/>
            <a:ext cx="11698333" cy="14098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a:solidFill>
                  <a:schemeClr val="accent3">
                    <a:lumMod val="25000"/>
                  </a:schemeClr>
                </a:solidFill>
                <a:latin typeface="Abadi" panose="020B0604020104020204" pitchFamily="34" charset="0"/>
              </a:rPr>
              <a:t>Sum </a:t>
            </a:r>
            <a:r>
              <a:rPr lang="id-ID" sz="2200" dirty="0" err="1">
                <a:solidFill>
                  <a:schemeClr val="accent3">
                    <a:lumMod val="25000"/>
                  </a:schemeClr>
                </a:solidFill>
                <a:latin typeface="Abadi" panose="020B0604020104020204" pitchFamily="34" charset="0"/>
              </a:rPr>
              <a:t>all</a:t>
            </a:r>
            <a:r>
              <a:rPr lang="id-ID" sz="2200" dirty="0">
                <a:solidFill>
                  <a:schemeClr val="accent3">
                    <a:lumMod val="25000"/>
                  </a:schemeClr>
                </a:solidFill>
                <a:latin typeface="Abadi" panose="020B0604020104020204" pitchFamily="34" charset="0"/>
              </a:rPr>
              <a:t> total </a:t>
            </a:r>
            <a:r>
              <a:rPr lang="id-ID" sz="2200" dirty="0" err="1">
                <a:solidFill>
                  <a:schemeClr val="accent3">
                    <a:lumMod val="25000"/>
                  </a:schemeClr>
                </a:solidFill>
                <a:latin typeface="Abadi" panose="020B0604020104020204" pitchFamily="34" charset="0"/>
              </a:rPr>
              <a:t>payload</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mass</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the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table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ambar 5">
            <a:extLst>
              <a:ext uri="{FF2B5EF4-FFF2-40B4-BE49-F238E27FC236}">
                <a16:creationId xmlns:a16="http://schemas.microsoft.com/office/drawing/2014/main" id="{70BF5B69-EFBD-4B3F-C1DB-F0759F7DEB04}"/>
              </a:ext>
            </a:extLst>
          </p:cNvPr>
          <p:cNvPicPr>
            <a:picLocks noChangeAspect="1"/>
          </p:cNvPicPr>
          <p:nvPr/>
        </p:nvPicPr>
        <p:blipFill>
          <a:blip r:embed="rId3"/>
          <a:stretch>
            <a:fillRect/>
          </a:stretch>
        </p:blipFill>
        <p:spPr>
          <a:xfrm>
            <a:off x="948331" y="2388242"/>
            <a:ext cx="1954526" cy="8569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Calculate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all</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average</a:t>
            </a:r>
            <a:r>
              <a:rPr lang="id-ID" sz="2200" dirty="0">
                <a:solidFill>
                  <a:schemeClr val="accent3">
                    <a:lumMod val="25000"/>
                  </a:schemeClr>
                </a:solidFill>
                <a:latin typeface="Abadi" panose="020B0604020104020204" pitchFamily="34" charset="0"/>
              </a:rPr>
              <a:t> data </a:t>
            </a:r>
            <a:r>
              <a:rPr lang="id-ID" sz="2200" dirty="0" err="1">
                <a:solidFill>
                  <a:schemeClr val="accent3">
                    <a:lumMod val="25000"/>
                  </a:schemeClr>
                </a:solidFill>
                <a:latin typeface="Abadi" panose="020B0604020104020204" pitchFamily="34" charset="0"/>
              </a:rPr>
              <a:t>if</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booster</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version</a:t>
            </a:r>
            <a:r>
              <a:rPr lang="id-ID" sz="2200" dirty="0">
                <a:solidFill>
                  <a:schemeClr val="accent3">
                    <a:lumMod val="25000"/>
                  </a:schemeClr>
                </a:solidFill>
                <a:latin typeface="Abadi" panose="020B0604020104020204" pitchFamily="34" charset="0"/>
              </a:rPr>
              <a:t>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ambar 5">
            <a:extLst>
              <a:ext uri="{FF2B5EF4-FFF2-40B4-BE49-F238E27FC236}">
                <a16:creationId xmlns:a16="http://schemas.microsoft.com/office/drawing/2014/main" id="{2536844C-E75E-3AF4-8FF0-9FA5FE9F3893}"/>
              </a:ext>
            </a:extLst>
          </p:cNvPr>
          <p:cNvPicPr>
            <a:picLocks noChangeAspect="1"/>
          </p:cNvPicPr>
          <p:nvPr/>
        </p:nvPicPr>
        <p:blipFill>
          <a:blip r:embed="rId3"/>
          <a:stretch>
            <a:fillRect/>
          </a:stretch>
        </p:blipFill>
        <p:spPr>
          <a:xfrm>
            <a:off x="909531" y="2455826"/>
            <a:ext cx="2848746" cy="9731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id-ID" sz="2200" dirty="0" err="1">
                <a:solidFill>
                  <a:schemeClr val="accent3">
                    <a:lumMod val="25000"/>
                  </a:schemeClr>
                </a:solidFill>
                <a:latin typeface="Abadi" panose="020B0604020104020204" pitchFamily="34" charset="0"/>
              </a:rPr>
              <a:t>Get</a:t>
            </a:r>
            <a:r>
              <a:rPr lang="id-ID" sz="2200" dirty="0">
                <a:solidFill>
                  <a:schemeClr val="accent3">
                    <a:lumMod val="25000"/>
                  </a:schemeClr>
                </a:solidFill>
                <a:latin typeface="Abadi" panose="020B0604020104020204" pitchFamily="34" charset="0"/>
              </a:rPr>
              <a:t> minimum </a:t>
            </a:r>
            <a:r>
              <a:rPr lang="id-ID" sz="2200" dirty="0" err="1">
                <a:solidFill>
                  <a:schemeClr val="accent3">
                    <a:lumMod val="25000"/>
                  </a:schemeClr>
                </a:solidFill>
                <a:latin typeface="Abadi" panose="020B0604020104020204" pitchFamily="34" charset="0"/>
              </a:rPr>
              <a:t>date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when</a:t>
            </a:r>
            <a:r>
              <a:rPr lang="id-ID"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ambar 5">
            <a:extLst>
              <a:ext uri="{FF2B5EF4-FFF2-40B4-BE49-F238E27FC236}">
                <a16:creationId xmlns:a16="http://schemas.microsoft.com/office/drawing/2014/main" id="{72D255A0-AE1A-9C0F-02ED-1E7BDEB3A454}"/>
              </a:ext>
            </a:extLst>
          </p:cNvPr>
          <p:cNvPicPr>
            <a:picLocks noChangeAspect="1"/>
          </p:cNvPicPr>
          <p:nvPr/>
        </p:nvPicPr>
        <p:blipFill>
          <a:blip r:embed="rId3"/>
          <a:stretch>
            <a:fillRect/>
          </a:stretch>
        </p:blipFill>
        <p:spPr>
          <a:xfrm>
            <a:off x="770010" y="2531041"/>
            <a:ext cx="3071963" cy="8979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Include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all</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booster_version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when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they</a:t>
            </a:r>
            <a:r>
              <a:rPr lang="id-ID"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had payload mass greater than 4000 but less than 6000</a:t>
            </a:r>
            <a:r>
              <a:rPr lang="id-ID"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ambar 2">
            <a:extLst>
              <a:ext uri="{FF2B5EF4-FFF2-40B4-BE49-F238E27FC236}">
                <a16:creationId xmlns:a16="http://schemas.microsoft.com/office/drawing/2014/main" id="{F2C54111-B0E1-97EB-EFCC-989154BD2ECF}"/>
              </a:ext>
            </a:extLst>
          </p:cNvPr>
          <p:cNvPicPr>
            <a:picLocks noChangeAspect="1"/>
          </p:cNvPicPr>
          <p:nvPr/>
        </p:nvPicPr>
        <p:blipFill>
          <a:blip r:embed="rId3"/>
          <a:stretch>
            <a:fillRect/>
          </a:stretch>
        </p:blipFill>
        <p:spPr>
          <a:xfrm>
            <a:off x="1015016" y="2601151"/>
            <a:ext cx="1945898" cy="20465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7446"/>
            <a:ext cx="9802882" cy="47719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id-ID" sz="1800" dirty="0" err="1">
                <a:solidFill>
                  <a:schemeClr val="accent3">
                    <a:lumMod val="25000"/>
                  </a:schemeClr>
                </a:solidFill>
                <a:latin typeface="Abadi" panose="020B0604020104020204" pitchFamily="34" charset="0"/>
              </a:rPr>
              <a:t>Collecting</a:t>
            </a:r>
            <a:r>
              <a:rPr lang="id-ID" sz="1800" dirty="0">
                <a:solidFill>
                  <a:schemeClr val="accent3">
                    <a:lumMod val="25000"/>
                  </a:schemeClr>
                </a:solidFill>
                <a:latin typeface="Abadi" panose="020B0604020104020204" pitchFamily="34" charset="0"/>
              </a:rPr>
              <a:t> data </a:t>
            </a:r>
            <a:r>
              <a:rPr lang="id-ID" sz="1800" dirty="0" err="1">
                <a:solidFill>
                  <a:schemeClr val="accent3">
                    <a:lumMod val="25000"/>
                  </a:schemeClr>
                </a:solidFill>
                <a:latin typeface="Abadi" panose="020B0604020104020204" pitchFamily="34" charset="0"/>
              </a:rPr>
              <a:t>using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webscrapping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on</a:t>
            </a:r>
            <a:r>
              <a:rPr lang="id-ID" sz="1800" dirty="0">
                <a:solidFill>
                  <a:schemeClr val="accent3">
                    <a:lumMod val="25000"/>
                  </a:schemeClr>
                </a:solidFill>
                <a:latin typeface="Abadi" panose="020B0604020104020204" pitchFamily="34" charset="0"/>
              </a:rPr>
              <a:t> Wikipedia </a:t>
            </a:r>
            <a:r>
              <a:rPr lang="id-ID" sz="1800" dirty="0" err="1">
                <a:solidFill>
                  <a:schemeClr val="accent3">
                    <a:lumMod val="25000"/>
                  </a:schemeClr>
                </a:solidFill>
                <a:latin typeface="Abadi" panose="020B0604020104020204" pitchFamily="34" charset="0"/>
              </a:rPr>
              <a:t>and</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SpaceX</a:t>
            </a:r>
            <a:r>
              <a:rPr lang="id-ID" sz="1800" dirty="0">
                <a:solidFill>
                  <a:schemeClr val="accent3">
                    <a:lumMod val="25000"/>
                  </a:schemeClr>
                </a:solidFill>
                <a:latin typeface="Abadi" panose="020B0604020104020204" pitchFamily="34" charset="0"/>
              </a:rPr>
              <a:t> API</a:t>
            </a:r>
          </a:p>
          <a:p>
            <a:pPr lvl="1">
              <a:lnSpc>
                <a:spcPct val="100000"/>
              </a:lnSpc>
              <a:spcBef>
                <a:spcPts val="1400"/>
              </a:spcBef>
            </a:pPr>
            <a:r>
              <a:rPr lang="id-ID" sz="1800" dirty="0" err="1">
                <a:solidFill>
                  <a:schemeClr val="accent3">
                    <a:lumMod val="25000"/>
                  </a:schemeClr>
                </a:solidFill>
                <a:latin typeface="Abadi" panose="020B0604020104020204" pitchFamily="34" charset="0"/>
              </a:rPr>
              <a:t>Exploratory</a:t>
            </a:r>
            <a:r>
              <a:rPr lang="id-ID" sz="1800" dirty="0">
                <a:solidFill>
                  <a:schemeClr val="accent3">
                    <a:lumMod val="25000"/>
                  </a:schemeClr>
                </a:solidFill>
                <a:latin typeface="Abadi" panose="020B0604020104020204" pitchFamily="34" charset="0"/>
              </a:rPr>
              <a:t> Data </a:t>
            </a:r>
            <a:r>
              <a:rPr lang="id-ID" sz="1800" dirty="0" err="1">
                <a:solidFill>
                  <a:schemeClr val="accent3">
                    <a:lumMod val="25000"/>
                  </a:schemeClr>
                </a:solidFill>
                <a:latin typeface="Abadi" panose="020B0604020104020204" pitchFamily="34" charset="0"/>
              </a:rPr>
              <a:t>Analysis</a:t>
            </a:r>
            <a:r>
              <a:rPr lang="id-ID" sz="1800" dirty="0">
                <a:solidFill>
                  <a:schemeClr val="accent3">
                    <a:lumMod val="25000"/>
                  </a:schemeClr>
                </a:solidFill>
                <a:latin typeface="Abadi" panose="020B0604020104020204" pitchFamily="34" charset="0"/>
              </a:rPr>
              <a:t> (EDA) : Data </a:t>
            </a:r>
            <a:r>
              <a:rPr lang="id-ID" sz="1800" dirty="0" err="1">
                <a:solidFill>
                  <a:schemeClr val="accent3">
                    <a:lumMod val="25000"/>
                  </a:schemeClr>
                </a:solidFill>
                <a:latin typeface="Abadi" panose="020B0604020104020204" pitchFamily="34" charset="0"/>
              </a:rPr>
              <a:t>wrangling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and</a:t>
            </a:r>
            <a:r>
              <a:rPr lang="id-ID" sz="1800" dirty="0">
                <a:solidFill>
                  <a:schemeClr val="accent3">
                    <a:lumMod val="25000"/>
                  </a:schemeClr>
                </a:solidFill>
                <a:latin typeface="Abadi" panose="020B0604020104020204" pitchFamily="34" charset="0"/>
              </a:rPr>
              <a:t> Data </a:t>
            </a:r>
            <a:r>
              <a:rPr lang="id-ID" sz="1800" dirty="0" err="1">
                <a:solidFill>
                  <a:schemeClr val="accent3">
                    <a:lumMod val="25000"/>
                  </a:schemeClr>
                </a:solidFill>
                <a:latin typeface="Abadi" panose="020B0604020104020204" pitchFamily="34" charset="0"/>
              </a:rPr>
              <a:t>Visualization</a:t>
            </a:r>
            <a:endParaRPr lang="id-ID" sz="1800" dirty="0">
              <a:solidFill>
                <a:schemeClr val="accent3">
                  <a:lumMod val="25000"/>
                </a:schemeClr>
              </a:solidFill>
              <a:latin typeface="Abadi" panose="020B0604020104020204" pitchFamily="34" charset="0"/>
            </a:endParaRPr>
          </a:p>
          <a:p>
            <a:pPr lvl="1">
              <a:lnSpc>
                <a:spcPct val="100000"/>
              </a:lnSpc>
              <a:spcBef>
                <a:spcPts val="1400"/>
              </a:spcBef>
            </a:pPr>
            <a:r>
              <a:rPr lang="id-ID" sz="1800" dirty="0" err="1">
                <a:solidFill>
                  <a:schemeClr val="accent3">
                    <a:lumMod val="25000"/>
                  </a:schemeClr>
                </a:solidFill>
                <a:latin typeface="Abadi" panose="020B0604020104020204" pitchFamily="34" charset="0"/>
              </a:rPr>
              <a:t>Machine</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Learning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id-ID" sz="2200" dirty="0">
              <a:solidFill>
                <a:schemeClr val="accent3">
                  <a:lumMod val="25000"/>
                </a:schemeClr>
              </a:solidFill>
              <a:latin typeface="Abadi" panose="020B0604020104020204" pitchFamily="34" charset="0"/>
            </a:endParaRPr>
          </a:p>
          <a:p>
            <a:pPr lvl="1">
              <a:lnSpc>
                <a:spcPct val="100000"/>
              </a:lnSpc>
              <a:spcBef>
                <a:spcPts val="1400"/>
              </a:spcBef>
            </a:pPr>
            <a:r>
              <a:rPr lang="id-ID" sz="1800" dirty="0">
                <a:solidFill>
                  <a:schemeClr val="accent3">
                    <a:lumMod val="25000"/>
                  </a:schemeClr>
                </a:solidFill>
                <a:latin typeface="Abadi" panose="020B0604020104020204" pitchFamily="34" charset="0"/>
              </a:rPr>
              <a:t>We </a:t>
            </a:r>
            <a:r>
              <a:rPr lang="id-ID" sz="1800" dirty="0" err="1">
                <a:solidFill>
                  <a:schemeClr val="accent3">
                    <a:lumMod val="25000"/>
                  </a:schemeClr>
                </a:solidFill>
                <a:latin typeface="Abadi" panose="020B0604020104020204" pitchFamily="34" charset="0"/>
              </a:rPr>
              <a:t>can</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get</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valuable</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information</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using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public</a:t>
            </a:r>
            <a:r>
              <a:rPr lang="id-ID" sz="1800" dirty="0">
                <a:solidFill>
                  <a:schemeClr val="accent3">
                    <a:lumMod val="25000"/>
                  </a:schemeClr>
                </a:solidFill>
                <a:latin typeface="Abadi" panose="020B0604020104020204" pitchFamily="34" charset="0"/>
              </a:rPr>
              <a:t> API </a:t>
            </a:r>
            <a:r>
              <a:rPr lang="id-ID" sz="1800" dirty="0" err="1">
                <a:solidFill>
                  <a:schemeClr val="accent3">
                    <a:lumMod val="25000"/>
                  </a:schemeClr>
                </a:solidFill>
                <a:latin typeface="Abadi" panose="020B0604020104020204" pitchFamily="34" charset="0"/>
              </a:rPr>
              <a:t>and</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website</a:t>
            </a:r>
            <a:endParaRPr lang="id-ID" sz="1800" dirty="0">
              <a:solidFill>
                <a:schemeClr val="accent3">
                  <a:lumMod val="25000"/>
                </a:schemeClr>
              </a:solidFill>
              <a:latin typeface="Abadi" panose="020B0604020104020204" pitchFamily="34" charset="0"/>
            </a:endParaRPr>
          </a:p>
          <a:p>
            <a:pPr lvl="1">
              <a:lnSpc>
                <a:spcPct val="100000"/>
              </a:lnSpc>
              <a:spcBef>
                <a:spcPts val="1400"/>
              </a:spcBef>
            </a:pPr>
            <a:r>
              <a:rPr lang="id-ID" sz="1800" dirty="0" err="1">
                <a:solidFill>
                  <a:schemeClr val="accent3">
                    <a:lumMod val="25000"/>
                  </a:schemeClr>
                </a:solidFill>
                <a:latin typeface="Abadi" panose="020B0604020104020204" pitchFamily="34" charset="0"/>
              </a:rPr>
              <a:t>Using</a:t>
            </a:r>
            <a:r>
              <a:rPr lang="id-ID" sz="1800" dirty="0">
                <a:solidFill>
                  <a:schemeClr val="accent3">
                    <a:lumMod val="25000"/>
                  </a:schemeClr>
                </a:solidFill>
                <a:latin typeface="Abadi" panose="020B0604020104020204" pitchFamily="34" charset="0"/>
              </a:rPr>
              <a:t> EDA </a:t>
            </a:r>
            <a:r>
              <a:rPr lang="id-ID" sz="1800" dirty="0" err="1">
                <a:solidFill>
                  <a:schemeClr val="accent3">
                    <a:lumMod val="25000"/>
                  </a:schemeClr>
                </a:solidFill>
                <a:latin typeface="Abadi" panose="020B0604020104020204" pitchFamily="34" charset="0"/>
              </a:rPr>
              <a:t>we</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can</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new</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insight</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about</a:t>
            </a:r>
            <a:r>
              <a:rPr lang="id-ID" sz="1800" dirty="0">
                <a:solidFill>
                  <a:schemeClr val="accent3">
                    <a:lumMod val="25000"/>
                  </a:schemeClr>
                </a:solidFill>
                <a:latin typeface="Abadi" panose="020B0604020104020204" pitchFamily="34" charset="0"/>
              </a:rPr>
              <a:t> data</a:t>
            </a:r>
          </a:p>
          <a:p>
            <a:pPr lvl="1">
              <a:lnSpc>
                <a:spcPct val="100000"/>
              </a:lnSpc>
              <a:spcBef>
                <a:spcPts val="1400"/>
              </a:spcBef>
            </a:pPr>
            <a:r>
              <a:rPr lang="id-ID" sz="1800" dirty="0" err="1">
                <a:solidFill>
                  <a:schemeClr val="accent3">
                    <a:lumMod val="25000"/>
                  </a:schemeClr>
                </a:solidFill>
                <a:latin typeface="Abadi" panose="020B0604020104020204" pitchFamily="34" charset="0"/>
              </a:rPr>
              <a:t>Machine</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learning</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can</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help</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us</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to</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get</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new</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information</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and</a:t>
            </a:r>
            <a:r>
              <a:rPr lang="id-ID" sz="1800" dirty="0">
                <a:solidFill>
                  <a:schemeClr val="accent3">
                    <a:lumMod val="25000"/>
                  </a:schemeClr>
                </a:solidFill>
                <a:latin typeface="Abadi" panose="020B0604020104020204" pitchFamily="34" charset="0"/>
              </a:rPr>
              <a:t> </a:t>
            </a:r>
            <a:r>
              <a:rPr lang="id-ID" sz="1800" dirty="0" err="1">
                <a:solidFill>
                  <a:schemeClr val="accent3">
                    <a:lumMod val="25000"/>
                  </a:schemeClr>
                </a:solidFill>
                <a:latin typeface="Abadi" panose="020B0604020104020204" pitchFamily="34" charset="0"/>
              </a:rPr>
              <a:t>opportunity</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id-ID"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Count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every</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mision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outcome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that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have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been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grouping</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before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ambar 5">
            <a:extLst>
              <a:ext uri="{FF2B5EF4-FFF2-40B4-BE49-F238E27FC236}">
                <a16:creationId xmlns:a16="http://schemas.microsoft.com/office/drawing/2014/main" id="{54A587CB-D043-A9EF-870E-45B9A6D481CA}"/>
              </a:ext>
            </a:extLst>
          </p:cNvPr>
          <p:cNvPicPr>
            <a:picLocks noChangeAspect="1"/>
          </p:cNvPicPr>
          <p:nvPr/>
        </p:nvPicPr>
        <p:blipFill>
          <a:blip r:embed="rId3"/>
          <a:stretch>
            <a:fillRect/>
          </a:stretch>
        </p:blipFill>
        <p:spPr>
          <a:xfrm>
            <a:off x="770011" y="2266326"/>
            <a:ext cx="4043699" cy="17831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err="1">
                <a:solidFill>
                  <a:schemeClr val="accent3">
                    <a:lumMod val="25000"/>
                  </a:schemeClr>
                </a:solidFill>
                <a:latin typeface="Abadi" panose="020B0604020104020204" pitchFamily="34" charset="0"/>
              </a:rPr>
              <a:t>Select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all</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booster</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version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when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it</a:t>
            </a:r>
            <a:r>
              <a:rPr lang="id-ID" sz="2200" dirty="0">
                <a:solidFill>
                  <a:schemeClr val="accent3">
                    <a:lumMod val="25000"/>
                  </a:schemeClr>
                </a:solidFill>
                <a:latin typeface="Abadi" panose="020B0604020104020204" pitchFamily="34" charset="0"/>
              </a:rPr>
              <a:t> has </a:t>
            </a:r>
            <a:r>
              <a:rPr lang="id-ID" sz="2200" dirty="0" err="1">
                <a:solidFill>
                  <a:schemeClr val="accent3">
                    <a:lumMod val="25000"/>
                  </a:schemeClr>
                </a:solidFill>
                <a:latin typeface="Abadi" panose="020B0604020104020204" pitchFamily="34" charset="0"/>
              </a:rPr>
              <a:t>same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maximum</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ambar 5">
            <a:extLst>
              <a:ext uri="{FF2B5EF4-FFF2-40B4-BE49-F238E27FC236}">
                <a16:creationId xmlns:a16="http://schemas.microsoft.com/office/drawing/2014/main" id="{5339F665-A7C8-F53D-328C-ECD542E66B51}"/>
              </a:ext>
            </a:extLst>
          </p:cNvPr>
          <p:cNvPicPr>
            <a:picLocks noChangeAspect="1"/>
          </p:cNvPicPr>
          <p:nvPr/>
        </p:nvPicPr>
        <p:blipFill>
          <a:blip r:embed="rId3"/>
          <a:stretch>
            <a:fillRect/>
          </a:stretch>
        </p:blipFill>
        <p:spPr>
          <a:xfrm>
            <a:off x="1000052" y="2143844"/>
            <a:ext cx="1047896" cy="27721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id-ID" sz="2200" dirty="0" err="1">
                <a:solidFill>
                  <a:schemeClr val="accent3">
                    <a:lumMod val="25000"/>
                  </a:schemeClr>
                </a:solidFill>
                <a:latin typeface="Abadi"/>
              </a:rPr>
              <a:t>Shown</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landing</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outcome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that</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failure</a:t>
            </a:r>
            <a:r>
              <a:rPr lang="id-ID" sz="2200" dirty="0">
                <a:solidFill>
                  <a:schemeClr val="accent3">
                    <a:lumMod val="25000"/>
                  </a:schemeClr>
                </a:solidFill>
                <a:latin typeface="Abadi"/>
              </a:rPr>
              <a:t> in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ambar 5">
            <a:extLst>
              <a:ext uri="{FF2B5EF4-FFF2-40B4-BE49-F238E27FC236}">
                <a16:creationId xmlns:a16="http://schemas.microsoft.com/office/drawing/2014/main" id="{57AEA412-27D1-2297-5B9B-A32A048D7208}"/>
              </a:ext>
            </a:extLst>
          </p:cNvPr>
          <p:cNvPicPr>
            <a:picLocks noChangeAspect="1"/>
          </p:cNvPicPr>
          <p:nvPr/>
        </p:nvPicPr>
        <p:blipFill>
          <a:blip r:embed="rId3"/>
          <a:stretch>
            <a:fillRect/>
          </a:stretch>
        </p:blipFill>
        <p:spPr>
          <a:xfrm>
            <a:off x="770010" y="2718318"/>
            <a:ext cx="6785524" cy="13601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marL="0" indent="0">
              <a:lnSpc>
                <a:spcPct val="100000"/>
              </a:lnSpc>
              <a:spcBef>
                <a:spcPts val="1400"/>
              </a:spcBef>
              <a:buNone/>
            </a:pPr>
            <a:endParaRPr lang="id-ID"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data alerts us that “No attempt” must be taken in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ambar 5">
            <a:extLst>
              <a:ext uri="{FF2B5EF4-FFF2-40B4-BE49-F238E27FC236}">
                <a16:creationId xmlns:a16="http://schemas.microsoft.com/office/drawing/2014/main" id="{53879638-1504-03E3-1CF6-F88767D11532}"/>
              </a:ext>
            </a:extLst>
          </p:cNvPr>
          <p:cNvPicPr>
            <a:picLocks noChangeAspect="1"/>
          </p:cNvPicPr>
          <p:nvPr/>
        </p:nvPicPr>
        <p:blipFill>
          <a:blip r:embed="rId3"/>
          <a:stretch>
            <a:fillRect/>
          </a:stretch>
        </p:blipFill>
        <p:spPr>
          <a:xfrm>
            <a:off x="770011" y="2811319"/>
            <a:ext cx="1876687" cy="20481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r>
              <a:rPr lang="id-ID" sz="2200" dirty="0" err="1">
                <a:solidFill>
                  <a:schemeClr val="accent3">
                    <a:lumMod val="25000"/>
                  </a:schemeClr>
                </a:solidFill>
                <a:latin typeface="Abadi"/>
              </a:rPr>
              <a:t>Those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Launch</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site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located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near</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sea</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a:solidFill>
                  <a:srgbClr val="0B49CB"/>
                </a:solidFill>
                <a:latin typeface="Abadi"/>
              </a:rPr>
              <a:t>All </a:t>
            </a:r>
            <a:r>
              <a:rPr lang="id-ID" dirty="0" err="1">
                <a:solidFill>
                  <a:srgbClr val="0B49CB"/>
                </a:solidFill>
                <a:latin typeface="Abadi"/>
              </a:rPr>
              <a:t>Launch</a:t>
            </a:r>
            <a:r>
              <a:rPr lang="id-ID" dirty="0">
                <a:solidFill>
                  <a:srgbClr val="0B49CB"/>
                </a:solidFill>
                <a:latin typeface="Abadi"/>
              </a:rPr>
              <a:t> </a:t>
            </a:r>
            <a:r>
              <a:rPr lang="id-ID" dirty="0" err="1">
                <a:solidFill>
                  <a:srgbClr val="0B49CB"/>
                </a:solidFill>
                <a:latin typeface="Abadi"/>
              </a:rPr>
              <a:t>Site</a:t>
            </a:r>
            <a:endParaRPr lang="en-US" dirty="0">
              <a:solidFill>
                <a:srgbClr val="0B49CB"/>
              </a:solidFill>
              <a:latin typeface="Abadi"/>
            </a:endParaRPr>
          </a:p>
        </p:txBody>
      </p:sp>
      <p:pic>
        <p:nvPicPr>
          <p:cNvPr id="8" name="Gambar 7">
            <a:extLst>
              <a:ext uri="{FF2B5EF4-FFF2-40B4-BE49-F238E27FC236}">
                <a16:creationId xmlns:a16="http://schemas.microsoft.com/office/drawing/2014/main" id="{213C2630-47B3-0530-B4BA-79B2EA3B0A6A}"/>
              </a:ext>
            </a:extLst>
          </p:cNvPr>
          <p:cNvPicPr>
            <a:picLocks noChangeAspect="1"/>
          </p:cNvPicPr>
          <p:nvPr/>
        </p:nvPicPr>
        <p:blipFill>
          <a:blip r:embed="rId3"/>
          <a:stretch>
            <a:fillRect/>
          </a:stretch>
        </p:blipFill>
        <p:spPr>
          <a:xfrm>
            <a:off x="2107542" y="1423987"/>
            <a:ext cx="7976915" cy="37576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r>
              <a:rPr lang="id-ID" sz="2200" dirty="0" err="1">
                <a:solidFill>
                  <a:schemeClr val="accent3">
                    <a:lumMod val="25000"/>
                  </a:schemeClr>
                </a:solidFill>
                <a:latin typeface="Abadi"/>
              </a:rPr>
              <a:t>Add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marker</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color</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to</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see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the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spread</a:t>
            </a:r>
            <a:r>
              <a:rPr lang="id-ID" sz="2200" dirty="0">
                <a:solidFill>
                  <a:schemeClr val="accent3">
                    <a:lumMod val="25000"/>
                  </a:schemeClr>
                </a:solidFill>
                <a:latin typeface="Abadi"/>
              </a:rPr>
              <a:t> data in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err="1">
                <a:solidFill>
                  <a:srgbClr val="0B49CB"/>
                </a:solidFill>
                <a:latin typeface="Abadi"/>
              </a:rPr>
              <a:t>Success</a:t>
            </a:r>
            <a:r>
              <a:rPr lang="id-ID" dirty="0">
                <a:solidFill>
                  <a:srgbClr val="0B49CB"/>
                </a:solidFill>
                <a:latin typeface="Abadi"/>
              </a:rPr>
              <a:t> </a:t>
            </a:r>
            <a:r>
              <a:rPr lang="id-ID" dirty="0" err="1">
                <a:solidFill>
                  <a:srgbClr val="0B49CB"/>
                </a:solidFill>
                <a:latin typeface="Abadi"/>
              </a:rPr>
              <a:t>and</a:t>
            </a:r>
            <a:r>
              <a:rPr lang="id-ID" dirty="0">
                <a:solidFill>
                  <a:srgbClr val="0B49CB"/>
                </a:solidFill>
                <a:latin typeface="Abadi"/>
              </a:rPr>
              <a:t> </a:t>
            </a:r>
            <a:r>
              <a:rPr lang="id-ID" dirty="0" err="1">
                <a:solidFill>
                  <a:srgbClr val="0B49CB"/>
                </a:solidFill>
                <a:latin typeface="Abadi"/>
              </a:rPr>
              <a:t>Failure</a:t>
            </a:r>
            <a:r>
              <a:rPr lang="id-ID" dirty="0">
                <a:solidFill>
                  <a:srgbClr val="0B49CB"/>
                </a:solidFill>
                <a:latin typeface="Abadi"/>
              </a:rPr>
              <a:t> </a:t>
            </a:r>
            <a:r>
              <a:rPr lang="id-ID" dirty="0" err="1">
                <a:solidFill>
                  <a:srgbClr val="0B49CB"/>
                </a:solidFill>
                <a:latin typeface="Abadi"/>
              </a:rPr>
              <a:t>Launch</a:t>
            </a:r>
            <a:endParaRPr lang="en-US" dirty="0">
              <a:solidFill>
                <a:srgbClr val="0B49CB"/>
              </a:solidFill>
              <a:latin typeface="Abadi"/>
            </a:endParaRPr>
          </a:p>
        </p:txBody>
      </p:sp>
      <p:pic>
        <p:nvPicPr>
          <p:cNvPr id="9" name="Gambar 8">
            <a:extLst>
              <a:ext uri="{FF2B5EF4-FFF2-40B4-BE49-F238E27FC236}">
                <a16:creationId xmlns:a16="http://schemas.microsoft.com/office/drawing/2014/main" id="{476D7AFB-B2AA-9041-579A-97B62480A818}"/>
              </a:ext>
            </a:extLst>
          </p:cNvPr>
          <p:cNvPicPr>
            <a:picLocks noChangeAspect="1"/>
          </p:cNvPicPr>
          <p:nvPr/>
        </p:nvPicPr>
        <p:blipFill>
          <a:blip r:embed="rId3"/>
          <a:stretch>
            <a:fillRect/>
          </a:stretch>
        </p:blipFill>
        <p:spPr>
          <a:xfrm>
            <a:off x="822989" y="1423987"/>
            <a:ext cx="8510966" cy="404789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r>
              <a:rPr lang="id-ID" sz="2200" dirty="0" err="1">
                <a:solidFill>
                  <a:schemeClr val="accent3">
                    <a:lumMod val="25000"/>
                  </a:schemeClr>
                </a:solidFill>
                <a:latin typeface="Abadi"/>
              </a:rPr>
              <a:t>Using</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harvenstein</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distance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to</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calculate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distance</a:t>
            </a:r>
            <a:r>
              <a:rPr lang="id-ID" sz="2200" dirty="0">
                <a:solidFill>
                  <a:schemeClr val="accent3">
                    <a:lumMod val="25000"/>
                  </a:schemeClr>
                </a:solidFill>
                <a:latin typeface="Abadi"/>
              </a:rPr>
              <a:t> in </a:t>
            </a:r>
            <a:r>
              <a:rPr lang="id-ID" sz="2200" dirty="0" err="1">
                <a:solidFill>
                  <a:schemeClr val="accent3">
                    <a:lumMod val="25000"/>
                  </a:schemeClr>
                </a:solidFill>
                <a:latin typeface="Abadi"/>
              </a:rPr>
              <a:t>spherical</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object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err="1">
                <a:solidFill>
                  <a:srgbClr val="0B49CB"/>
                </a:solidFill>
                <a:latin typeface="Abadi"/>
              </a:rPr>
              <a:t>Distance</a:t>
            </a:r>
            <a:r>
              <a:rPr lang="id-ID" dirty="0">
                <a:solidFill>
                  <a:srgbClr val="0B49CB"/>
                </a:solidFill>
                <a:latin typeface="Abadi"/>
              </a:rPr>
              <a:t> </a:t>
            </a:r>
            <a:r>
              <a:rPr lang="id-ID" dirty="0" err="1">
                <a:solidFill>
                  <a:srgbClr val="0B49CB"/>
                </a:solidFill>
                <a:latin typeface="Abadi"/>
              </a:rPr>
              <a:t>to</a:t>
            </a:r>
            <a:r>
              <a:rPr lang="id-ID" dirty="0">
                <a:solidFill>
                  <a:srgbClr val="0B49CB"/>
                </a:solidFill>
                <a:latin typeface="Abadi"/>
              </a:rPr>
              <a:t> </a:t>
            </a:r>
            <a:r>
              <a:rPr lang="id-ID" dirty="0" err="1">
                <a:solidFill>
                  <a:srgbClr val="0B49CB"/>
                </a:solidFill>
                <a:latin typeface="Abadi"/>
              </a:rPr>
              <a:t>Railway</a:t>
            </a:r>
            <a:r>
              <a:rPr lang="id-ID" dirty="0">
                <a:solidFill>
                  <a:srgbClr val="0B49CB"/>
                </a:solidFill>
                <a:latin typeface="Abadi"/>
              </a:rPr>
              <a:t> </a:t>
            </a:r>
            <a:r>
              <a:rPr lang="id-ID" dirty="0" err="1">
                <a:solidFill>
                  <a:srgbClr val="0B49CB"/>
                </a:solidFill>
                <a:latin typeface="Abadi"/>
              </a:rPr>
              <a:t>and</a:t>
            </a:r>
            <a:r>
              <a:rPr lang="id-ID" dirty="0">
                <a:solidFill>
                  <a:srgbClr val="0B49CB"/>
                </a:solidFill>
                <a:latin typeface="Abadi"/>
              </a:rPr>
              <a:t> </a:t>
            </a:r>
            <a:r>
              <a:rPr lang="id-ID" dirty="0" err="1">
                <a:solidFill>
                  <a:srgbClr val="0B49CB"/>
                </a:solidFill>
                <a:latin typeface="Abadi"/>
              </a:rPr>
              <a:t>the</a:t>
            </a:r>
            <a:r>
              <a:rPr lang="id-ID" dirty="0">
                <a:solidFill>
                  <a:srgbClr val="0B49CB"/>
                </a:solidFill>
                <a:latin typeface="Abadi"/>
              </a:rPr>
              <a:t> </a:t>
            </a:r>
            <a:r>
              <a:rPr lang="id-ID" dirty="0" err="1">
                <a:solidFill>
                  <a:srgbClr val="0B49CB"/>
                </a:solidFill>
                <a:latin typeface="Abadi"/>
              </a:rPr>
              <a:t>other</a:t>
            </a:r>
            <a:endParaRPr lang="en-US" dirty="0">
              <a:solidFill>
                <a:srgbClr val="0B49CB"/>
              </a:solidFill>
              <a:latin typeface="Abadi"/>
            </a:endParaRPr>
          </a:p>
        </p:txBody>
      </p:sp>
      <p:pic>
        <p:nvPicPr>
          <p:cNvPr id="4" name="Gambar 3">
            <a:extLst>
              <a:ext uri="{FF2B5EF4-FFF2-40B4-BE49-F238E27FC236}">
                <a16:creationId xmlns:a16="http://schemas.microsoft.com/office/drawing/2014/main" id="{D189B5A2-3053-3141-854B-4B79D1EC8E17}"/>
              </a:ext>
            </a:extLst>
          </p:cNvPr>
          <p:cNvPicPr>
            <a:picLocks noChangeAspect="1"/>
          </p:cNvPicPr>
          <p:nvPr/>
        </p:nvPicPr>
        <p:blipFill>
          <a:blip r:embed="rId3"/>
          <a:stretch>
            <a:fillRect/>
          </a:stretch>
        </p:blipFill>
        <p:spPr>
          <a:xfrm>
            <a:off x="816194" y="1433375"/>
            <a:ext cx="8505458" cy="37339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r>
              <a:rPr lang="id-ID" sz="2200" dirty="0" err="1">
                <a:solidFill>
                  <a:schemeClr val="accent3">
                    <a:lumMod val="25000"/>
                  </a:schemeClr>
                </a:solidFill>
                <a:latin typeface="Abadi"/>
              </a:rPr>
              <a:t>Its</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important</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to</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know</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launch</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success</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distributed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err="1">
                <a:solidFill>
                  <a:srgbClr val="0B49CB"/>
                </a:solidFill>
                <a:latin typeface="Abadi"/>
              </a:rPr>
              <a:t>Successfull</a:t>
            </a:r>
            <a:r>
              <a:rPr lang="id-ID" dirty="0">
                <a:solidFill>
                  <a:srgbClr val="0B49CB"/>
                </a:solidFill>
                <a:latin typeface="Abadi"/>
              </a:rPr>
              <a:t> </a:t>
            </a:r>
            <a:r>
              <a:rPr lang="id-ID" dirty="0" err="1">
                <a:solidFill>
                  <a:srgbClr val="0B49CB"/>
                </a:solidFill>
                <a:latin typeface="Abadi"/>
              </a:rPr>
              <a:t>Launch</a:t>
            </a:r>
            <a:r>
              <a:rPr lang="id-ID" dirty="0">
                <a:solidFill>
                  <a:srgbClr val="0B49CB"/>
                </a:solidFill>
                <a:latin typeface="Abadi"/>
              </a:rPr>
              <a:t> </a:t>
            </a:r>
            <a:r>
              <a:rPr lang="id-ID" dirty="0" err="1">
                <a:solidFill>
                  <a:srgbClr val="0B49CB"/>
                </a:solidFill>
                <a:latin typeface="Abadi"/>
              </a:rPr>
              <a:t>by</a:t>
            </a:r>
            <a:r>
              <a:rPr lang="id-ID" dirty="0">
                <a:solidFill>
                  <a:srgbClr val="0B49CB"/>
                </a:solidFill>
                <a:latin typeface="Abadi"/>
              </a:rPr>
              <a:t> </a:t>
            </a:r>
            <a:r>
              <a:rPr lang="id-ID" dirty="0" err="1">
                <a:solidFill>
                  <a:srgbClr val="0B49CB"/>
                </a:solidFill>
                <a:latin typeface="Abadi"/>
              </a:rPr>
              <a:t>launch</a:t>
            </a:r>
            <a:r>
              <a:rPr lang="id-ID" dirty="0">
                <a:solidFill>
                  <a:srgbClr val="0B49CB"/>
                </a:solidFill>
                <a:latin typeface="Abadi"/>
              </a:rPr>
              <a:t> </a:t>
            </a:r>
            <a:r>
              <a:rPr lang="id-ID" dirty="0" err="1">
                <a:solidFill>
                  <a:srgbClr val="0B49CB"/>
                </a:solidFill>
                <a:latin typeface="Abadi"/>
              </a:rPr>
              <a:t>site</a:t>
            </a:r>
            <a:r>
              <a:rPr lang="id-ID" dirty="0">
                <a:solidFill>
                  <a:srgbClr val="0B49CB"/>
                </a:solidFill>
                <a:latin typeface="Abadi"/>
              </a:rPr>
              <a:t> </a:t>
            </a:r>
            <a:endParaRPr lang="en-US" dirty="0">
              <a:solidFill>
                <a:srgbClr val="0B49CB"/>
              </a:solidFill>
              <a:latin typeface="Abadi"/>
            </a:endParaRPr>
          </a:p>
        </p:txBody>
      </p:sp>
      <p:pic>
        <p:nvPicPr>
          <p:cNvPr id="4" name="Gambar 3">
            <a:extLst>
              <a:ext uri="{FF2B5EF4-FFF2-40B4-BE49-F238E27FC236}">
                <a16:creationId xmlns:a16="http://schemas.microsoft.com/office/drawing/2014/main" id="{83CA840D-3CAA-13C3-A9A4-B7A23F0C2AAA}"/>
              </a:ext>
            </a:extLst>
          </p:cNvPr>
          <p:cNvPicPr>
            <a:picLocks noChangeAspect="1"/>
          </p:cNvPicPr>
          <p:nvPr/>
        </p:nvPicPr>
        <p:blipFill>
          <a:blip r:embed="rId3"/>
          <a:stretch>
            <a:fillRect/>
          </a:stretch>
        </p:blipFill>
        <p:spPr>
          <a:xfrm>
            <a:off x="734028" y="1453175"/>
            <a:ext cx="9138848" cy="37284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9570"/>
            <a:ext cx="9997774" cy="435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id-ID" sz="22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Space X is a large rocket launch company. SpaceX aims to conduct space tours. SpaceX has stated that it can reduce the cost of launching rockets by analyzing the first stage. If we can calculate that the first stage can land, we can calculate the cost required for the next project. From the existing public information, we will create machine learning to predict whether SpaceX can use its first stage.</a:t>
            </a:r>
            <a:r>
              <a:rPr lang="id-ID"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id-ID" sz="22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How do we look at the variables that can determine the success of a first stage landing</a:t>
            </a:r>
            <a:r>
              <a:rPr lang="id-ID" sz="1800" dirty="0">
                <a:solidFill>
                  <a:schemeClr val="accent3">
                    <a:lumMod val="25000"/>
                  </a:schemeClr>
                </a:solidFill>
                <a:latin typeface="Abadi" panose="020B0604020104020204" pitchFamily="34" charset="0"/>
              </a:rPr>
              <a:t>?</a:t>
            </a:r>
          </a:p>
          <a:p>
            <a:pPr lvl="1">
              <a:spcBef>
                <a:spcPts val="1400"/>
              </a:spcBef>
            </a:pPr>
            <a:r>
              <a:rPr lang="en-US" sz="1800" dirty="0">
                <a:solidFill>
                  <a:schemeClr val="accent3">
                    <a:lumMod val="25000"/>
                  </a:schemeClr>
                </a:solidFill>
                <a:latin typeface="Abadi" panose="020B0604020104020204" pitchFamily="34" charset="0"/>
              </a:rPr>
              <a:t>What is the best algorithm to perform this analysis</a:t>
            </a:r>
            <a:r>
              <a:rPr lang="id-ID"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marL="0" indent="0">
              <a:lnSpc>
                <a:spcPct val="100000"/>
              </a:lnSpc>
              <a:spcBef>
                <a:spcPts val="1400"/>
              </a:spcBef>
              <a:buNone/>
            </a:pPr>
            <a:endParaRPr lang="id-ID" sz="2200" dirty="0">
              <a:solidFill>
                <a:schemeClr val="accent3">
                  <a:lumMod val="25000"/>
                </a:schemeClr>
              </a:solidFill>
              <a:latin typeface="Abadi"/>
            </a:endParaRPr>
          </a:p>
          <a:p>
            <a:pPr marL="0" indent="0">
              <a:lnSpc>
                <a:spcPct val="100000"/>
              </a:lnSpc>
              <a:spcBef>
                <a:spcPts val="1400"/>
              </a:spcBef>
              <a:buNone/>
            </a:pPr>
            <a:endParaRPr lang="id-ID" sz="2200" dirty="0">
              <a:solidFill>
                <a:schemeClr val="accent3">
                  <a:lumMod val="25000"/>
                </a:schemeClr>
              </a:solidFill>
              <a:latin typeface="Abadi"/>
            </a:endParaRPr>
          </a:p>
          <a:p>
            <a:pPr marL="0" indent="0">
              <a:lnSpc>
                <a:spcPct val="100000"/>
              </a:lnSpc>
              <a:spcBef>
                <a:spcPts val="1400"/>
              </a:spcBef>
              <a:buNone/>
            </a:pPr>
            <a:endParaRPr lang="id-ID" sz="2200" dirty="0">
              <a:solidFill>
                <a:schemeClr val="accent3">
                  <a:lumMod val="25000"/>
                </a:schemeClr>
              </a:solidFill>
              <a:latin typeface="Abadi"/>
            </a:endParaRPr>
          </a:p>
          <a:p>
            <a:pPr marL="0" indent="0">
              <a:lnSpc>
                <a:spcPct val="100000"/>
              </a:lnSpc>
              <a:spcBef>
                <a:spcPts val="1400"/>
              </a:spcBef>
              <a:buNone/>
            </a:pPr>
            <a:endParaRPr lang="id-ID"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id-ID" sz="2200" dirty="0">
                <a:solidFill>
                  <a:schemeClr val="accent3">
                    <a:lumMod val="25000"/>
                  </a:schemeClr>
                </a:solidFill>
                <a:latin typeface="Abadi"/>
              </a:rPr>
              <a:t>KSC LC-39 A has </a:t>
            </a:r>
            <a:r>
              <a:rPr lang="id-ID" sz="2200" dirty="0" err="1">
                <a:solidFill>
                  <a:schemeClr val="accent3">
                    <a:lumMod val="25000"/>
                  </a:schemeClr>
                </a:solidFill>
                <a:latin typeface="Abadi"/>
              </a:rPr>
              <a:t>highest</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launch</a:t>
            </a:r>
            <a:r>
              <a:rPr lang="id-ID" sz="2200" dirty="0">
                <a:solidFill>
                  <a:schemeClr val="accent3">
                    <a:lumMod val="25000"/>
                  </a:schemeClr>
                </a:solidFill>
                <a:latin typeface="Abadi"/>
              </a:rPr>
              <a:t> rasio :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err="1">
                <a:solidFill>
                  <a:srgbClr val="0B49CB"/>
                </a:solidFill>
                <a:latin typeface="Abadi"/>
              </a:rPr>
              <a:t>Highest</a:t>
            </a:r>
            <a:r>
              <a:rPr lang="id-ID" dirty="0">
                <a:solidFill>
                  <a:srgbClr val="0B49CB"/>
                </a:solidFill>
                <a:latin typeface="Abadi"/>
              </a:rPr>
              <a:t> </a:t>
            </a:r>
            <a:r>
              <a:rPr lang="id-ID" dirty="0" err="1">
                <a:solidFill>
                  <a:srgbClr val="0B49CB"/>
                </a:solidFill>
                <a:latin typeface="Abadi"/>
              </a:rPr>
              <a:t>Launch</a:t>
            </a:r>
            <a:r>
              <a:rPr lang="id-ID" dirty="0">
                <a:solidFill>
                  <a:srgbClr val="0B49CB"/>
                </a:solidFill>
                <a:latin typeface="Abadi"/>
              </a:rPr>
              <a:t> </a:t>
            </a:r>
            <a:r>
              <a:rPr lang="id-ID" dirty="0" err="1">
                <a:solidFill>
                  <a:srgbClr val="0B49CB"/>
                </a:solidFill>
                <a:latin typeface="Abadi"/>
              </a:rPr>
              <a:t>Ratio</a:t>
            </a:r>
            <a:endParaRPr lang="en-US" dirty="0">
              <a:solidFill>
                <a:srgbClr val="0B49CB"/>
              </a:solidFill>
              <a:latin typeface="Abadi"/>
            </a:endParaRPr>
          </a:p>
        </p:txBody>
      </p:sp>
      <p:pic>
        <p:nvPicPr>
          <p:cNvPr id="4" name="Gambar 3">
            <a:extLst>
              <a:ext uri="{FF2B5EF4-FFF2-40B4-BE49-F238E27FC236}">
                <a16:creationId xmlns:a16="http://schemas.microsoft.com/office/drawing/2014/main" id="{BDFD40C2-E4AA-1CB0-E3A2-CE027FA1E967}"/>
              </a:ext>
            </a:extLst>
          </p:cNvPr>
          <p:cNvPicPr>
            <a:picLocks noChangeAspect="1"/>
          </p:cNvPicPr>
          <p:nvPr/>
        </p:nvPicPr>
        <p:blipFill>
          <a:blip r:embed="rId3"/>
          <a:stretch>
            <a:fillRect/>
          </a:stretch>
        </p:blipFill>
        <p:spPr>
          <a:xfrm>
            <a:off x="906390" y="1429485"/>
            <a:ext cx="9921267" cy="32908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endParaRPr lang="id-ID"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Payloads under 6,000kg and FT boosters are the most successful combination.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Gambar 6">
            <a:extLst>
              <a:ext uri="{FF2B5EF4-FFF2-40B4-BE49-F238E27FC236}">
                <a16:creationId xmlns:a16="http://schemas.microsoft.com/office/drawing/2014/main" id="{DF169FDE-E4F7-7030-FE94-0A17B893EA6B}"/>
              </a:ext>
            </a:extLst>
          </p:cNvPr>
          <p:cNvPicPr>
            <a:picLocks noChangeAspect="1"/>
          </p:cNvPicPr>
          <p:nvPr/>
        </p:nvPicPr>
        <p:blipFill>
          <a:blip r:embed="rId3"/>
          <a:stretch>
            <a:fillRect/>
          </a:stretch>
        </p:blipFill>
        <p:spPr>
          <a:xfrm>
            <a:off x="770011" y="1455562"/>
            <a:ext cx="8547100" cy="339784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a:t>
            </a:r>
            <a:r>
              <a:rPr lang="id-ID"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ambar 2">
            <a:extLst>
              <a:ext uri="{FF2B5EF4-FFF2-40B4-BE49-F238E27FC236}">
                <a16:creationId xmlns:a16="http://schemas.microsoft.com/office/drawing/2014/main" id="{F22EBA3A-2FD9-33A7-1B11-D53ADCAEDA99}"/>
              </a:ext>
            </a:extLst>
          </p:cNvPr>
          <p:cNvPicPr>
            <a:picLocks noChangeAspect="1"/>
          </p:cNvPicPr>
          <p:nvPr/>
        </p:nvPicPr>
        <p:blipFill>
          <a:blip r:embed="rId3"/>
          <a:stretch>
            <a:fillRect/>
          </a:stretch>
        </p:blipFill>
        <p:spPr>
          <a:xfrm>
            <a:off x="6122443" y="1552572"/>
            <a:ext cx="5184658" cy="41605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5156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Gambar 6">
            <a:extLst>
              <a:ext uri="{FF2B5EF4-FFF2-40B4-BE49-F238E27FC236}">
                <a16:creationId xmlns:a16="http://schemas.microsoft.com/office/drawing/2014/main" id="{3FEE9E9A-D9ED-BF47-36D6-9A860083B0FB}"/>
              </a:ext>
            </a:extLst>
          </p:cNvPr>
          <p:cNvPicPr>
            <a:picLocks noChangeAspect="1"/>
          </p:cNvPicPr>
          <p:nvPr/>
        </p:nvPicPr>
        <p:blipFill>
          <a:blip r:embed="rId3"/>
          <a:stretch>
            <a:fillRect/>
          </a:stretch>
        </p:blipFill>
        <p:spPr>
          <a:xfrm>
            <a:off x="6521578" y="1695760"/>
            <a:ext cx="4764033"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endParaRPr lang="id-ID"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a:solidFill>
                  <a:schemeClr val="accent3">
                    <a:lumMod val="25000"/>
                  </a:schemeClr>
                </a:solidFill>
                <a:latin typeface="Abadi" panose="020B0604020104020204" pitchFamily="34" charset="0"/>
              </a:rPr>
              <a:t>Set Parameter </a:t>
            </a:r>
            <a:r>
              <a:rPr lang="id-ID" sz="2200" dirty="0" err="1">
                <a:solidFill>
                  <a:schemeClr val="accent3">
                    <a:lumMod val="25000"/>
                  </a:schemeClr>
                </a:solidFill>
                <a:latin typeface="Abadi" panose="020B0604020104020204" pitchFamily="34" charset="0"/>
              </a:rPr>
              <a:t>on</a:t>
            </a:r>
            <a:r>
              <a:rPr lang="id-ID" sz="2200" dirty="0">
                <a:solidFill>
                  <a:schemeClr val="accent3">
                    <a:lumMod val="25000"/>
                  </a:schemeClr>
                </a:solidFill>
                <a:latin typeface="Abadi" panose="020B0604020104020204" pitchFamily="34" charset="0"/>
              </a:rPr>
              <a:t> model </a:t>
            </a:r>
            <a:r>
              <a:rPr lang="id-ID" sz="2200" dirty="0" err="1">
                <a:solidFill>
                  <a:schemeClr val="accent3">
                    <a:lumMod val="25000"/>
                  </a:schemeClr>
                </a:solidFill>
                <a:latin typeface="Abadi" panose="020B0604020104020204" pitchFamily="34" charset="0"/>
              </a:rPr>
              <a:t>is</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key</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to</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obtain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best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result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and</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decision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tree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have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the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best</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result</a:t>
            </a:r>
            <a:r>
              <a:rPr lang="id-ID" sz="2200" dirty="0">
                <a:solidFill>
                  <a:schemeClr val="accent3">
                    <a:lumMod val="25000"/>
                  </a:schemeClr>
                </a:solidFill>
                <a:latin typeface="Abadi" panose="020B0604020104020204" pitchFamily="34" charset="0"/>
              </a:rPr>
              <a:t> over </a:t>
            </a:r>
            <a:r>
              <a:rPr lang="id-ID" sz="2200" dirty="0" err="1">
                <a:solidFill>
                  <a:schemeClr val="accent3">
                    <a:lumMod val="25000"/>
                  </a:schemeClr>
                </a:solidFill>
                <a:latin typeface="Abadi" panose="020B0604020104020204" pitchFamily="34" charset="0"/>
              </a:rPr>
              <a:t>the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other</a:t>
            </a:r>
            <a:r>
              <a:rPr lang="id-ID" sz="2200" dirty="0">
                <a:solidFill>
                  <a:schemeClr val="accent3">
                    <a:lumMod val="25000"/>
                  </a:schemeClr>
                </a:solidFill>
                <a:latin typeface="Abadi" panose="020B0604020104020204" pitchFamily="34" charset="0"/>
              </a:rPr>
              <a:t> model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id-ID" sz="2200" dirty="0" err="1">
                <a:solidFill>
                  <a:schemeClr val="accent3">
                    <a:lumMod val="25000"/>
                  </a:schemeClr>
                </a:solidFill>
                <a:latin typeface="Abadi" panose="020B0604020104020204" pitchFamily="34" charset="0"/>
              </a:rPr>
              <a:t>Some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of</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code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need</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to</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explore</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by</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ourshelf</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6890"/>
            <a:ext cx="10104817" cy="5571110"/>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id-ID" sz="5600" dirty="0" err="1">
                <a:solidFill>
                  <a:schemeClr val="bg2">
                    <a:lumMod val="50000"/>
                  </a:schemeClr>
                </a:solidFill>
                <a:latin typeface="Abadi"/>
              </a:rPr>
              <a:t>Using</a:t>
            </a:r>
            <a:r>
              <a:rPr lang="id-ID" sz="5600" dirty="0">
                <a:solidFill>
                  <a:schemeClr val="bg2">
                    <a:lumMod val="50000"/>
                  </a:schemeClr>
                </a:solidFill>
                <a:latin typeface="Abadi"/>
              </a:rPr>
              <a:t> </a:t>
            </a:r>
            <a:r>
              <a:rPr lang="id-ID" sz="5600" dirty="0" err="1">
                <a:solidFill>
                  <a:schemeClr val="bg2">
                    <a:lumMod val="50000"/>
                  </a:schemeClr>
                </a:solidFill>
                <a:latin typeface="Abadi"/>
              </a:rPr>
              <a:t>SpaceX</a:t>
            </a:r>
            <a:r>
              <a:rPr lang="id-ID" sz="5600" dirty="0">
                <a:solidFill>
                  <a:schemeClr val="bg2">
                    <a:lumMod val="50000"/>
                  </a:schemeClr>
                </a:solidFill>
                <a:latin typeface="Abadi"/>
              </a:rPr>
              <a:t> open API</a:t>
            </a:r>
          </a:p>
          <a:p>
            <a:pPr lvl="1">
              <a:lnSpc>
                <a:spcPct val="120000"/>
              </a:lnSpc>
              <a:spcBef>
                <a:spcPts val="1400"/>
              </a:spcBef>
            </a:pPr>
            <a:r>
              <a:rPr lang="id-ID" sz="5600" dirty="0" err="1">
                <a:solidFill>
                  <a:schemeClr val="bg2">
                    <a:lumMod val="50000"/>
                  </a:schemeClr>
                </a:solidFill>
                <a:latin typeface="Abadi"/>
              </a:rPr>
              <a:t>Using</a:t>
            </a:r>
            <a:r>
              <a:rPr lang="id-ID" sz="5600" dirty="0">
                <a:solidFill>
                  <a:schemeClr val="bg2">
                    <a:lumMod val="50000"/>
                  </a:schemeClr>
                </a:solidFill>
                <a:latin typeface="Abadi"/>
              </a:rPr>
              <a:t> web </a:t>
            </a:r>
            <a:r>
              <a:rPr lang="id-ID" sz="5600" dirty="0" err="1">
                <a:solidFill>
                  <a:schemeClr val="bg2">
                    <a:lumMod val="50000"/>
                  </a:schemeClr>
                </a:solidFill>
                <a:latin typeface="Abadi"/>
              </a:rPr>
              <a:t>Scrapping</a:t>
            </a:r>
            <a:r>
              <a:rPr lang="id-ID" sz="5600" dirty="0">
                <a:solidFill>
                  <a:schemeClr val="bg2">
                    <a:lumMod val="50000"/>
                  </a:schemeClr>
                </a:solidFill>
                <a:latin typeface="Abadi"/>
              </a:rPr>
              <a:t> </a:t>
            </a:r>
            <a:r>
              <a:rPr lang="id-ID" sz="5600" dirty="0" err="1">
                <a:solidFill>
                  <a:schemeClr val="bg2">
                    <a:lumMod val="50000"/>
                  </a:schemeClr>
                </a:solidFill>
                <a:latin typeface="Abadi"/>
              </a:rPr>
              <a:t>from</a:t>
            </a:r>
            <a:r>
              <a:rPr lang="id-ID" sz="5600" dirty="0">
                <a:solidFill>
                  <a:schemeClr val="bg2">
                    <a:lumMod val="50000"/>
                  </a:schemeClr>
                </a:solidFill>
                <a:latin typeface="Abadi"/>
              </a:rPr>
              <a:t> Wikipedia</a:t>
            </a:r>
            <a:r>
              <a:rPr lang="en-US" sz="5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id-ID" sz="5500" dirty="0" err="1">
                <a:solidFill>
                  <a:schemeClr val="bg2">
                    <a:lumMod val="50000"/>
                  </a:schemeClr>
                </a:solidFill>
                <a:latin typeface="Abadi"/>
              </a:rPr>
              <a:t>Filtering</a:t>
            </a:r>
            <a:r>
              <a:rPr lang="id-ID" sz="5500" dirty="0">
                <a:solidFill>
                  <a:schemeClr val="bg2">
                    <a:lumMod val="50000"/>
                  </a:schemeClr>
                </a:solidFill>
                <a:latin typeface="Abadi"/>
              </a:rPr>
              <a:t> </a:t>
            </a:r>
            <a:r>
              <a:rPr lang="id-ID" sz="5500" dirty="0" err="1">
                <a:solidFill>
                  <a:schemeClr val="bg2">
                    <a:lumMod val="50000"/>
                  </a:schemeClr>
                </a:solidFill>
                <a:latin typeface="Abadi"/>
              </a:rPr>
              <a:t>the</a:t>
            </a:r>
            <a:r>
              <a:rPr lang="id-ID" sz="5500" dirty="0">
                <a:solidFill>
                  <a:schemeClr val="bg2">
                    <a:lumMod val="50000"/>
                  </a:schemeClr>
                </a:solidFill>
                <a:latin typeface="Abadi"/>
              </a:rPr>
              <a:t> data</a:t>
            </a:r>
          </a:p>
          <a:p>
            <a:pPr lvl="1">
              <a:lnSpc>
                <a:spcPct val="120000"/>
              </a:lnSpc>
              <a:spcBef>
                <a:spcPts val="1400"/>
              </a:spcBef>
            </a:pPr>
            <a:r>
              <a:rPr lang="id-ID" sz="5500" dirty="0" err="1">
                <a:solidFill>
                  <a:schemeClr val="bg2">
                    <a:lumMod val="50000"/>
                  </a:schemeClr>
                </a:solidFill>
                <a:latin typeface="Abadi"/>
              </a:rPr>
              <a:t>Handling</a:t>
            </a:r>
            <a:r>
              <a:rPr lang="id-ID" sz="5500" dirty="0">
                <a:solidFill>
                  <a:schemeClr val="bg2">
                    <a:lumMod val="50000"/>
                  </a:schemeClr>
                </a:solidFill>
                <a:latin typeface="Abadi"/>
              </a:rPr>
              <a:t> </a:t>
            </a:r>
            <a:r>
              <a:rPr lang="id-ID" sz="5500" dirty="0" err="1">
                <a:solidFill>
                  <a:schemeClr val="bg2">
                    <a:lumMod val="50000"/>
                  </a:schemeClr>
                </a:solidFill>
                <a:latin typeface="Abadi"/>
              </a:rPr>
              <a:t>Missing</a:t>
            </a:r>
            <a:r>
              <a:rPr lang="id-ID" sz="5500" dirty="0">
                <a:solidFill>
                  <a:schemeClr val="bg2">
                    <a:lumMod val="50000"/>
                  </a:schemeClr>
                </a:solidFill>
                <a:latin typeface="Abadi"/>
              </a:rPr>
              <a:t> </a:t>
            </a:r>
            <a:r>
              <a:rPr lang="id-ID" sz="5500" dirty="0" err="1">
                <a:solidFill>
                  <a:schemeClr val="bg2">
                    <a:lumMod val="50000"/>
                  </a:schemeClr>
                </a:solidFill>
                <a:latin typeface="Abadi"/>
              </a:rPr>
              <a:t>Value</a:t>
            </a:r>
            <a:endParaRPr lang="id-ID" sz="5500" dirty="0">
              <a:solidFill>
                <a:schemeClr val="bg2">
                  <a:lumMod val="50000"/>
                </a:schemeClr>
              </a:solidFill>
              <a:latin typeface="Abadi"/>
            </a:endParaRPr>
          </a:p>
          <a:p>
            <a:pPr lvl="1">
              <a:lnSpc>
                <a:spcPct val="120000"/>
              </a:lnSpc>
              <a:spcBef>
                <a:spcPts val="1400"/>
              </a:spcBef>
            </a:pPr>
            <a:r>
              <a:rPr lang="en-US" sz="5500" dirty="0">
                <a:solidFill>
                  <a:schemeClr val="bg2">
                    <a:lumMod val="50000"/>
                  </a:schemeClr>
                </a:solidFill>
                <a:latin typeface="Abadi"/>
              </a:rPr>
              <a:t>Apply one hot encoding for prediction preparation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293162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20000"/>
              </a:lnSpc>
              <a:spcBef>
                <a:spcPts val="1400"/>
              </a:spcBef>
            </a:pPr>
            <a:r>
              <a:rPr lang="en-US" sz="2400" dirty="0">
                <a:solidFill>
                  <a:schemeClr val="accent3">
                    <a:lumMod val="25000"/>
                  </a:schemeClr>
                </a:solidFill>
                <a:latin typeface="Abadi"/>
              </a:rPr>
              <a:t>Perform 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1400"/>
              </a:spcBef>
            </a:pPr>
            <a:r>
              <a:rPr lang="en-US" sz="2400" dirty="0">
                <a:solidFill>
                  <a:schemeClr val="accent3">
                    <a:lumMod val="25000"/>
                  </a:schemeClr>
                </a:solidFill>
                <a:latin typeface="Abadi"/>
              </a:rPr>
              <a:t>Perform predictive analysis using classification models</a:t>
            </a:r>
          </a:p>
          <a:p>
            <a:pPr lvl="1">
              <a:lnSpc>
                <a:spcPct val="120000"/>
              </a:lnSpc>
              <a:spcBef>
                <a:spcPts val="1400"/>
              </a:spcBef>
            </a:pPr>
            <a:r>
              <a:rPr lang="en-US" sz="2000" dirty="0">
                <a:solidFill>
                  <a:schemeClr val="bg2">
                    <a:lumMod val="50000"/>
                  </a:schemeClr>
                </a:solidFill>
                <a:latin typeface="Abadi"/>
              </a:rPr>
              <a:t>From the data that has been prepared, classification is carried out with various models to determine which model is most suitable.</a:t>
            </a:r>
          </a:p>
          <a:p>
            <a:pPr marL="0" indent="0">
              <a:buNone/>
            </a:pPr>
            <a:endParaRPr lang="en-US" sz="7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Data </a:t>
            </a:r>
            <a:r>
              <a:rPr lang="id-ID" sz="2200" dirty="0" err="1">
                <a:solidFill>
                  <a:schemeClr val="accent3">
                    <a:lumMod val="25000"/>
                  </a:schemeClr>
                </a:solidFill>
                <a:latin typeface="Abadi" panose="020B0604020104020204" pitchFamily="34" charset="0"/>
              </a:rPr>
              <a:t>taken</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from</a:t>
            </a:r>
            <a:r>
              <a:rPr lang="id-ID" sz="2200" dirty="0">
                <a:solidFill>
                  <a:schemeClr val="accent3">
                    <a:lumMod val="25000"/>
                  </a:schemeClr>
                </a:solidFill>
                <a:latin typeface="Abadi" panose="020B0604020104020204" pitchFamily="34" charset="0"/>
              </a:rPr>
              <a:t> </a:t>
            </a:r>
            <a:r>
              <a:rPr lang="id-ID" sz="2200" dirty="0" err="1">
                <a:solidFill>
                  <a:schemeClr val="accent3">
                    <a:lumMod val="25000"/>
                  </a:schemeClr>
                </a:solidFill>
                <a:latin typeface="Abadi" panose="020B0604020104020204" pitchFamily="34" charset="0"/>
              </a:rPr>
              <a:t>spaceX</a:t>
            </a:r>
            <a:r>
              <a:rPr lang="id-ID" sz="2200" dirty="0">
                <a:solidFill>
                  <a:schemeClr val="accent3">
                    <a:lumMod val="25000"/>
                  </a:schemeClr>
                </a:solidFill>
                <a:latin typeface="Abadi" panose="020B0604020104020204" pitchFamily="34" charset="0"/>
              </a:rPr>
              <a:t> Open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a:solidFill>
                  <a:schemeClr val="accent3">
                    <a:lumMod val="25000"/>
                  </a:schemeClr>
                </a:solidFill>
                <a:latin typeface="Abadi"/>
              </a:rPr>
              <a:t>The API </a:t>
            </a:r>
            <a:r>
              <a:rPr lang="id-ID" sz="2200" dirty="0" err="1">
                <a:solidFill>
                  <a:schemeClr val="accent3">
                    <a:lumMod val="25000"/>
                  </a:schemeClr>
                </a:solidFill>
                <a:latin typeface="Abadi"/>
              </a:rPr>
              <a:t>will</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be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utilized</a:t>
            </a:r>
            <a:r>
              <a:rPr lang="id-ID" sz="2200" dirty="0">
                <a:solidFill>
                  <a:schemeClr val="accent3">
                    <a:lumMod val="25000"/>
                  </a:schemeClr>
                </a:solidFill>
                <a:latin typeface="Abadi"/>
              </a:rPr>
              <a:t> as per </a:t>
            </a:r>
            <a:r>
              <a:rPr lang="id-ID" sz="2200" dirty="0" err="1">
                <a:solidFill>
                  <a:schemeClr val="accent3">
                    <a:lumMod val="25000"/>
                  </a:schemeClr>
                </a:solidFill>
                <a:latin typeface="Abadi"/>
              </a:rPr>
              <a:t>the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flowchart</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on</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the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side</a:t>
            </a:r>
            <a:endParaRPr lang="en-US" sz="2200" dirty="0">
              <a:solidFill>
                <a:schemeClr val="accent3">
                  <a:lumMod val="25000"/>
                </a:schemeClr>
              </a:solidFill>
              <a:latin typeface="Abadi"/>
            </a:endParaRPr>
          </a:p>
          <a:p>
            <a:pPr marL="0" indent="0">
              <a:lnSpc>
                <a:spcPct val="100000"/>
              </a:lnSpc>
              <a:spcBef>
                <a:spcPts val="1400"/>
              </a:spcBef>
              <a:buNone/>
            </a:pPr>
            <a:r>
              <a:rPr lang="id-ID" sz="2200" dirty="0" err="1">
                <a:solidFill>
                  <a:schemeClr val="accent3">
                    <a:lumMod val="25000"/>
                  </a:schemeClr>
                </a:solidFill>
                <a:latin typeface="Abadi" panose="020B0604020104020204" pitchFamily="34" charset="0"/>
              </a:rPr>
              <a:t>Source</a:t>
            </a:r>
            <a:r>
              <a:rPr lang="id-ID" sz="2200" dirty="0">
                <a:solidFill>
                  <a:schemeClr val="accent3">
                    <a:lumMod val="25000"/>
                  </a:schemeClr>
                </a:solidFill>
                <a:latin typeface="Abadi" panose="020B0604020104020204" pitchFamily="34" charset="0"/>
              </a:rPr>
              <a:t> Code : </a:t>
            </a:r>
            <a:r>
              <a:rPr lang="id-ID" dirty="0">
                <a:hlinkClick r:id="rId3"/>
              </a:rPr>
              <a:t>IBM-</a:t>
            </a:r>
            <a:r>
              <a:rPr lang="id-ID" dirty="0" err="1">
                <a:hlinkClick r:id="rId3"/>
              </a:rPr>
              <a:t>Applied</a:t>
            </a:r>
            <a:r>
              <a:rPr lang="id-ID" dirty="0">
                <a:hlinkClick r:id="rId3"/>
              </a:rPr>
              <a:t>-Data-</a:t>
            </a:r>
            <a:r>
              <a:rPr lang="id-ID" dirty="0" err="1">
                <a:hlinkClick r:id="rId3"/>
              </a:rPr>
              <a:t>Science</a:t>
            </a:r>
            <a:r>
              <a:rPr lang="id-ID" dirty="0">
                <a:hlinkClick r:id="rId3"/>
              </a:rPr>
              <a:t>-</a:t>
            </a:r>
            <a:r>
              <a:rPr lang="id-ID" dirty="0" err="1">
                <a:hlinkClick r:id="rId3"/>
              </a:rPr>
              <a:t>Capstone</a:t>
            </a:r>
            <a:r>
              <a:rPr lang="id-ID" dirty="0">
                <a:hlinkClick r:id="rId3"/>
              </a:rPr>
              <a:t>/Data </a:t>
            </a:r>
            <a:r>
              <a:rPr lang="id-ID" dirty="0" err="1">
                <a:hlinkClick r:id="rId3"/>
              </a:rPr>
              <a:t>Collection</a:t>
            </a:r>
            <a:r>
              <a:rPr lang="id-ID" dirty="0">
                <a:hlinkClick r:id="rId3"/>
              </a:rPr>
              <a:t> </a:t>
            </a:r>
            <a:r>
              <a:rPr lang="id-ID" dirty="0" err="1">
                <a:hlinkClick r:id="rId3"/>
              </a:rPr>
              <a:t>API.ipynb</a:t>
            </a:r>
            <a:r>
              <a:rPr lang="id-ID" dirty="0">
                <a:hlinkClick r:id="rId3"/>
              </a:rPr>
              <a:t> </a:t>
            </a:r>
            <a:r>
              <a:rPr lang="id-ID" dirty="0" err="1">
                <a:hlinkClick r:id="rId3"/>
              </a:rPr>
              <a:t>at</a:t>
            </a:r>
            <a:r>
              <a:rPr lang="id-ID" dirty="0">
                <a:hlinkClick r:id="rId3"/>
              </a:rPr>
              <a:t> main · </a:t>
            </a:r>
            <a:r>
              <a:rPr lang="id-ID" dirty="0" err="1">
                <a:hlinkClick r:id="rId3"/>
              </a:rPr>
              <a:t>agniwii</a:t>
            </a:r>
            <a:r>
              <a:rPr lang="id-ID" dirty="0">
                <a:hlinkClick r:id="rId3"/>
              </a:rPr>
              <a:t>/IBM-</a:t>
            </a:r>
            <a:r>
              <a:rPr lang="id-ID" dirty="0" err="1">
                <a:hlinkClick r:id="rId3"/>
              </a:rPr>
              <a:t>Applied</a:t>
            </a:r>
            <a:r>
              <a:rPr lang="id-ID" dirty="0">
                <a:hlinkClick r:id="rId3"/>
              </a:rPr>
              <a:t>-Data-</a:t>
            </a:r>
            <a:r>
              <a:rPr lang="id-ID" dirty="0" err="1">
                <a:hlinkClick r:id="rId3"/>
              </a:rPr>
              <a:t>Science</a:t>
            </a:r>
            <a:r>
              <a:rPr lang="id-ID" dirty="0">
                <a:hlinkClick r:id="rId3"/>
              </a:rPr>
              <a:t>-</a:t>
            </a:r>
            <a:r>
              <a:rPr lang="id-ID" dirty="0" err="1">
                <a:hlinkClick r:id="rId3"/>
              </a:rPr>
              <a:t>Capstone</a:t>
            </a:r>
            <a:r>
              <a:rPr lang="id-ID" dirty="0">
                <a:hlinkClick r:id="rId3"/>
              </a:rPr>
              <a: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6DD360F-767D-4AE3-C58C-1B09CB9D44B0}"/>
              </a:ext>
            </a:extLst>
          </p:cNvPr>
          <p:cNvGraphicFramePr/>
          <p:nvPr>
            <p:extLst>
              <p:ext uri="{D42A27DB-BD31-4B8C-83A1-F6EECF244321}">
                <p14:modId xmlns:p14="http://schemas.microsoft.com/office/powerpoint/2010/main" val="187709303"/>
              </p:ext>
            </p:extLst>
          </p:nvPr>
        </p:nvGraphicFramePr>
        <p:xfrm>
          <a:off x="5910261" y="1800225"/>
          <a:ext cx="5460999"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id-ID" sz="2200" dirty="0" err="1">
                <a:solidFill>
                  <a:schemeClr val="accent3">
                    <a:lumMod val="25000"/>
                  </a:schemeClr>
                </a:solidFill>
                <a:latin typeface="Abadi"/>
              </a:rPr>
              <a:t>SpaceX</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rocket</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launch</a:t>
            </a:r>
            <a:r>
              <a:rPr lang="id-ID" sz="2200" dirty="0">
                <a:solidFill>
                  <a:schemeClr val="accent3">
                    <a:lumMod val="25000"/>
                  </a:schemeClr>
                </a:solidFill>
                <a:latin typeface="Abadi"/>
              </a:rPr>
              <a:t> data </a:t>
            </a:r>
            <a:r>
              <a:rPr lang="id-ID" sz="2200" dirty="0" err="1">
                <a:solidFill>
                  <a:schemeClr val="accent3">
                    <a:lumMod val="25000"/>
                  </a:schemeClr>
                </a:solidFill>
                <a:latin typeface="Abadi"/>
              </a:rPr>
              <a:t>can</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also</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be</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obtained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from</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wikipedia</a:t>
            </a:r>
            <a:endParaRPr lang="id-ID" sz="2200" dirty="0">
              <a:solidFill>
                <a:schemeClr val="accent3">
                  <a:lumMod val="25000"/>
                </a:schemeClr>
              </a:solidFill>
              <a:latin typeface="Abadi"/>
            </a:endParaRPr>
          </a:p>
          <a:p>
            <a:pPr>
              <a:lnSpc>
                <a:spcPct val="100000"/>
              </a:lnSpc>
              <a:spcBef>
                <a:spcPts val="1400"/>
              </a:spcBef>
            </a:pPr>
            <a:r>
              <a:rPr lang="id-ID" sz="2200" dirty="0">
                <a:solidFill>
                  <a:schemeClr val="accent3">
                    <a:lumMod val="25000"/>
                  </a:schemeClr>
                </a:solidFill>
                <a:latin typeface="Abadi"/>
              </a:rPr>
              <a:t>Data </a:t>
            </a:r>
            <a:r>
              <a:rPr lang="id-ID" sz="2200" dirty="0" err="1">
                <a:solidFill>
                  <a:schemeClr val="accent3">
                    <a:lumMod val="25000"/>
                  </a:schemeClr>
                </a:solidFill>
                <a:latin typeface="Abadi"/>
              </a:rPr>
              <a:t>is</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taken</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by</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scraping</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using</a:t>
            </a:r>
            <a:r>
              <a:rPr lang="id-ID" sz="2200" dirty="0">
                <a:solidFill>
                  <a:schemeClr val="accent3">
                    <a:lumMod val="25000"/>
                  </a:schemeClr>
                </a:solidFill>
                <a:latin typeface="Abadi"/>
              </a:rPr>
              <a:t> BS4 </a:t>
            </a:r>
            <a:r>
              <a:rPr lang="id-ID" sz="2200" dirty="0" err="1">
                <a:solidFill>
                  <a:schemeClr val="accent3">
                    <a:lumMod val="25000"/>
                  </a:schemeClr>
                </a:solidFill>
                <a:latin typeface="Abadi"/>
              </a:rPr>
              <a:t>and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retrieved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related</a:t>
            </a:r>
            <a:r>
              <a:rPr lang="id-ID" sz="2200" dirty="0">
                <a:solidFill>
                  <a:schemeClr val="accent3">
                    <a:lumMod val="25000"/>
                  </a:schemeClr>
                </a:solidFill>
                <a:latin typeface="Abadi"/>
              </a:rPr>
              <a:t> </a:t>
            </a:r>
            <a:r>
              <a:rPr lang="id-ID" sz="2200" dirty="0" err="1">
                <a:solidFill>
                  <a:schemeClr val="accent3">
                    <a:lumMod val="25000"/>
                  </a:schemeClr>
                </a:solidFill>
                <a:latin typeface="Abadi"/>
              </a:rPr>
              <a:t>tables</a:t>
            </a:r>
            <a:endParaRPr lang="id-ID"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id-ID" sz="2200" dirty="0" err="1">
                <a:solidFill>
                  <a:schemeClr val="accent3">
                    <a:lumMod val="25000"/>
                  </a:schemeClr>
                </a:solidFill>
                <a:latin typeface="Abadi" panose="020B0604020104020204" pitchFamily="34" charset="0"/>
              </a:rPr>
              <a:t>Source</a:t>
            </a:r>
            <a:r>
              <a:rPr lang="id-ID" sz="2200" dirty="0">
                <a:solidFill>
                  <a:schemeClr val="accent3">
                    <a:lumMod val="25000"/>
                  </a:schemeClr>
                </a:solidFill>
                <a:latin typeface="Abadi" panose="020B0604020104020204" pitchFamily="34" charset="0"/>
              </a:rPr>
              <a:t> Code : </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/Data </a:t>
            </a:r>
            <a:r>
              <a:rPr lang="id-ID" sz="1600" dirty="0" err="1">
                <a:hlinkClick r:id="rId3"/>
              </a:rPr>
              <a:t>Collection</a:t>
            </a:r>
            <a:r>
              <a:rPr lang="id-ID" sz="1600" dirty="0">
                <a:hlinkClick r:id="rId3"/>
              </a:rPr>
              <a:t> </a:t>
            </a:r>
            <a:r>
              <a:rPr lang="id-ID" sz="1600" dirty="0" err="1">
                <a:hlinkClick r:id="rId3"/>
              </a:rPr>
              <a:t>with</a:t>
            </a:r>
            <a:r>
              <a:rPr lang="id-ID" sz="1600" dirty="0">
                <a:hlinkClick r:id="rId3"/>
              </a:rPr>
              <a:t> Web </a:t>
            </a:r>
            <a:r>
              <a:rPr lang="id-ID" sz="1600" dirty="0" err="1">
                <a:hlinkClick r:id="rId3"/>
              </a:rPr>
              <a:t>Scrapping.ipynb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agniwii</a:t>
            </a:r>
            <a:r>
              <a:rPr lang="id-ID" sz="1600" dirty="0">
                <a:hlinkClick r:id="rId3"/>
              </a:rPr>
              <a:t>/IBM-</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9" name="Panah: Bengkok-Atas 8">
            <a:extLst>
              <a:ext uri="{FF2B5EF4-FFF2-40B4-BE49-F238E27FC236}">
                <a16:creationId xmlns:a16="http://schemas.microsoft.com/office/drawing/2014/main" id="{72AEC637-3374-02FF-E09F-38B9C8FBC9AA}"/>
              </a:ext>
            </a:extLst>
          </p:cNvPr>
          <p:cNvSpPr/>
          <p:nvPr/>
        </p:nvSpPr>
        <p:spPr>
          <a:xfrm rot="5400000">
            <a:off x="6466749" y="2995031"/>
            <a:ext cx="1084999" cy="123523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up 9">
            <a:extLst>
              <a:ext uri="{FF2B5EF4-FFF2-40B4-BE49-F238E27FC236}">
                <a16:creationId xmlns:a16="http://schemas.microsoft.com/office/drawing/2014/main" id="{B5944C5A-12CA-E4D9-11C5-B82402A21F63}"/>
              </a:ext>
            </a:extLst>
          </p:cNvPr>
          <p:cNvGrpSpPr/>
          <p:nvPr/>
        </p:nvGrpSpPr>
        <p:grpSpPr>
          <a:xfrm>
            <a:off x="6179290" y="1792288"/>
            <a:ext cx="1826499" cy="1278490"/>
            <a:chOff x="302887" y="24057"/>
            <a:chExt cx="1826499" cy="1278490"/>
          </a:xfrm>
        </p:grpSpPr>
        <p:sp>
          <p:nvSpPr>
            <p:cNvPr id="19" name="Persegi Panjang: Sudut Lengkung 18">
              <a:extLst>
                <a:ext uri="{FF2B5EF4-FFF2-40B4-BE49-F238E27FC236}">
                  <a16:creationId xmlns:a16="http://schemas.microsoft.com/office/drawing/2014/main" id="{62A85939-27C0-97C4-8699-D6617BC6BD42}"/>
                </a:ext>
              </a:extLst>
            </p:cNvPr>
            <p:cNvSpPr/>
            <p:nvPr/>
          </p:nvSpPr>
          <p:spPr>
            <a:xfrm>
              <a:off x="302887" y="24057"/>
              <a:ext cx="1826499" cy="127849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Persegi Panjang: Sudut Lengkung 5">
              <a:extLst>
                <a:ext uri="{FF2B5EF4-FFF2-40B4-BE49-F238E27FC236}">
                  <a16:creationId xmlns:a16="http://schemas.microsoft.com/office/drawing/2014/main" id="{7AFB936F-0FCA-B2F6-1A42-17AA02C08E64}"/>
                </a:ext>
              </a:extLst>
            </p:cNvPr>
            <p:cNvSpPr txBox="1"/>
            <p:nvPr/>
          </p:nvSpPr>
          <p:spPr>
            <a:xfrm>
              <a:off x="365309" y="86479"/>
              <a:ext cx="1701655" cy="11536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dirty="0" err="1"/>
                <a:t>Request</a:t>
              </a:r>
              <a:r>
                <a:rPr lang="id-ID" sz="2300" dirty="0"/>
                <a:t> </a:t>
              </a:r>
              <a:r>
                <a:rPr lang="id-ID" sz="2300" dirty="0" err="1"/>
                <a:t>the</a:t>
              </a:r>
              <a:r>
                <a:rPr lang="id-ID" sz="2300" dirty="0"/>
                <a:t> data</a:t>
              </a:r>
              <a:endParaRPr lang="id-ID" sz="2300" kern="1200" dirty="0"/>
            </a:p>
          </p:txBody>
        </p:sp>
      </p:grpSp>
      <p:sp>
        <p:nvSpPr>
          <p:cNvPr id="12" name="Panah: Bengkok-Atas 11">
            <a:extLst>
              <a:ext uri="{FF2B5EF4-FFF2-40B4-BE49-F238E27FC236}">
                <a16:creationId xmlns:a16="http://schemas.microsoft.com/office/drawing/2014/main" id="{56002288-41F1-0CCA-84C4-F5A1DC047C0A}"/>
              </a:ext>
            </a:extLst>
          </p:cNvPr>
          <p:cNvSpPr/>
          <p:nvPr/>
        </p:nvSpPr>
        <p:spPr>
          <a:xfrm rot="5400000">
            <a:off x="7981111" y="4431197"/>
            <a:ext cx="1084999" cy="123523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3" name="Grup 12">
            <a:extLst>
              <a:ext uri="{FF2B5EF4-FFF2-40B4-BE49-F238E27FC236}">
                <a16:creationId xmlns:a16="http://schemas.microsoft.com/office/drawing/2014/main" id="{110309D2-D0B9-49E2-9B0C-8F863617AE44}"/>
              </a:ext>
            </a:extLst>
          </p:cNvPr>
          <p:cNvGrpSpPr/>
          <p:nvPr/>
        </p:nvGrpSpPr>
        <p:grpSpPr>
          <a:xfrm>
            <a:off x="7693652" y="3228454"/>
            <a:ext cx="1826499" cy="1278490"/>
            <a:chOff x="1817249" y="1460223"/>
            <a:chExt cx="1826499" cy="1278490"/>
          </a:xfrm>
        </p:grpSpPr>
        <p:sp>
          <p:nvSpPr>
            <p:cNvPr id="17" name="Persegi Panjang: Sudut Lengkung 16">
              <a:extLst>
                <a:ext uri="{FF2B5EF4-FFF2-40B4-BE49-F238E27FC236}">
                  <a16:creationId xmlns:a16="http://schemas.microsoft.com/office/drawing/2014/main" id="{9B34B19A-A85F-619B-232B-4F316F3E8F32}"/>
                </a:ext>
              </a:extLst>
            </p:cNvPr>
            <p:cNvSpPr/>
            <p:nvPr/>
          </p:nvSpPr>
          <p:spPr>
            <a:xfrm>
              <a:off x="1817249" y="1460223"/>
              <a:ext cx="1826499" cy="127849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Persegi Panjang: Sudut Lengkung 8">
              <a:extLst>
                <a:ext uri="{FF2B5EF4-FFF2-40B4-BE49-F238E27FC236}">
                  <a16:creationId xmlns:a16="http://schemas.microsoft.com/office/drawing/2014/main" id="{D97D911E-250C-ADC4-3088-387636CE174F}"/>
                </a:ext>
              </a:extLst>
            </p:cNvPr>
            <p:cNvSpPr txBox="1"/>
            <p:nvPr/>
          </p:nvSpPr>
          <p:spPr>
            <a:xfrm>
              <a:off x="1879671" y="1522645"/>
              <a:ext cx="1701655" cy="11536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kern="1200" dirty="0" err="1"/>
                <a:t>Get</a:t>
              </a:r>
              <a:r>
                <a:rPr lang="id-ID" sz="2300" kern="1200" dirty="0"/>
                <a:t> </a:t>
              </a:r>
              <a:r>
                <a:rPr lang="id-ID" sz="2300" kern="1200" dirty="0" err="1"/>
                <a:t>Related</a:t>
              </a:r>
              <a:r>
                <a:rPr lang="id-ID" sz="2300" kern="1200" dirty="0"/>
                <a:t> </a:t>
              </a:r>
              <a:r>
                <a:rPr lang="id-ID" sz="2300" kern="1200" dirty="0" err="1"/>
                <a:t>tables</a:t>
              </a:r>
              <a:endParaRPr lang="id-ID" sz="2300" kern="1200" dirty="0"/>
            </a:p>
          </p:txBody>
        </p:sp>
      </p:grpSp>
      <p:grpSp>
        <p:nvGrpSpPr>
          <p:cNvPr id="14" name="Grup 13">
            <a:extLst>
              <a:ext uri="{FF2B5EF4-FFF2-40B4-BE49-F238E27FC236}">
                <a16:creationId xmlns:a16="http://schemas.microsoft.com/office/drawing/2014/main" id="{455B3A8F-5AEC-28FA-45ED-E53057C0F8F9}"/>
              </a:ext>
            </a:extLst>
          </p:cNvPr>
          <p:cNvGrpSpPr/>
          <p:nvPr/>
        </p:nvGrpSpPr>
        <p:grpSpPr>
          <a:xfrm>
            <a:off x="9208014" y="4664621"/>
            <a:ext cx="1826499" cy="1278490"/>
            <a:chOff x="3331611" y="2896390"/>
            <a:chExt cx="1826499" cy="1278490"/>
          </a:xfrm>
        </p:grpSpPr>
        <p:sp>
          <p:nvSpPr>
            <p:cNvPr id="15" name="Persegi Panjang: Sudut Lengkung 14">
              <a:extLst>
                <a:ext uri="{FF2B5EF4-FFF2-40B4-BE49-F238E27FC236}">
                  <a16:creationId xmlns:a16="http://schemas.microsoft.com/office/drawing/2014/main" id="{E81AAAA6-4393-D0A8-1802-00B9DCB647A0}"/>
                </a:ext>
              </a:extLst>
            </p:cNvPr>
            <p:cNvSpPr/>
            <p:nvPr/>
          </p:nvSpPr>
          <p:spPr>
            <a:xfrm>
              <a:off x="3331611" y="2896390"/>
              <a:ext cx="1826499" cy="127849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Persegi Panjang: Sudut Lengkung 10">
              <a:extLst>
                <a:ext uri="{FF2B5EF4-FFF2-40B4-BE49-F238E27FC236}">
                  <a16:creationId xmlns:a16="http://schemas.microsoft.com/office/drawing/2014/main" id="{0D9F938B-AC00-D7D6-A2A1-B783EE9A9587}"/>
                </a:ext>
              </a:extLst>
            </p:cNvPr>
            <p:cNvSpPr txBox="1"/>
            <p:nvPr/>
          </p:nvSpPr>
          <p:spPr>
            <a:xfrm>
              <a:off x="3394033" y="2958812"/>
              <a:ext cx="1701655" cy="11536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d-ID" sz="2300" kern="1200" dirty="0"/>
                <a:t>Save </a:t>
              </a:r>
              <a:r>
                <a:rPr lang="id-ID" sz="2300" kern="1200" dirty="0" err="1"/>
                <a:t>the</a:t>
              </a:r>
              <a:r>
                <a:rPr lang="id-ID" sz="2300" kern="1200" dirty="0"/>
                <a:t> data</a:t>
              </a:r>
            </a:p>
          </p:txBody>
        </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390</TotalTime>
  <Words>2184</Words>
  <Application>Microsoft Office PowerPoint</Application>
  <PresentationFormat>Layar Lebar</PresentationFormat>
  <Paragraphs>330</Paragraphs>
  <Slides>47</Slides>
  <Notes>4</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47</vt:i4>
      </vt:variant>
    </vt:vector>
  </HeadingPairs>
  <TitlesOfParts>
    <vt:vector size="53" baseType="lpstr">
      <vt:lpstr>Abadi</vt:lpstr>
      <vt:lpstr>Arial</vt:lpstr>
      <vt:lpstr>Calibri</vt:lpstr>
      <vt:lpstr>Courier New</vt:lpstr>
      <vt:lpstr>IBM Plex Mono SemiBold</vt:lpstr>
      <vt:lpstr>Custom Design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agni wiguna</cp:lastModifiedBy>
  <cp:revision>204</cp:revision>
  <dcterms:created xsi:type="dcterms:W3CDTF">2021-04-29T18:58:34Z</dcterms:created>
  <dcterms:modified xsi:type="dcterms:W3CDTF">2024-08-18T22:24:33Z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